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11" r:id="rId2"/>
  </p:sldMasterIdLst>
  <p:notesMasterIdLst>
    <p:notesMasterId r:id="rId16"/>
  </p:notesMasterIdLst>
  <p:sldIdLst>
    <p:sldId id="269" r:id="rId3"/>
    <p:sldId id="258" r:id="rId4"/>
    <p:sldId id="274" r:id="rId5"/>
    <p:sldId id="275" r:id="rId6"/>
    <p:sldId id="259" r:id="rId7"/>
    <p:sldId id="260" r:id="rId8"/>
    <p:sldId id="264" r:id="rId9"/>
    <p:sldId id="265" r:id="rId10"/>
    <p:sldId id="268" r:id="rId11"/>
    <p:sldId id="267" r:id="rId12"/>
    <p:sldId id="276" r:id="rId13"/>
    <p:sldId id="261" r:id="rId14"/>
    <p:sldId id="263" r:id="rId15"/>
  </p:sldIdLst>
  <p:sldSz cx="9144000" cy="6858000" type="screen4x3"/>
  <p:notesSz cx="6858000" cy="9144000"/>
  <p:defaultTextStyle>
    <a:defPPr>
      <a:defRPr lang="hr-H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12" autoAdjust="0"/>
    <p:restoredTop sz="94660"/>
  </p:normalViewPr>
  <p:slideViewPr>
    <p:cSldViewPr snapToGrid="0" snapToObjects="1" showGuides="1">
      <p:cViewPr varScale="1">
        <p:scale>
          <a:sx n="68" d="100"/>
          <a:sy n="68" d="100"/>
        </p:scale>
        <p:origin x="16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>
            <a:extLst>
              <a:ext uri="{FF2B5EF4-FFF2-40B4-BE49-F238E27FC236}">
                <a16:creationId xmlns:a16="http://schemas.microsoft.com/office/drawing/2014/main" id="{2521567D-3C64-457D-8D61-9F0E729A36C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FEAD9D79-419D-41AE-9058-958C04707C9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1831D0B-5EEB-4891-9A37-0B9BD1EAEE64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4" name="Rezervirano mjesto slike slajda 3">
            <a:extLst>
              <a:ext uri="{FF2B5EF4-FFF2-40B4-BE49-F238E27FC236}">
                <a16:creationId xmlns:a16="http://schemas.microsoft.com/office/drawing/2014/main" id="{763D9BB2-77A7-4EE7-955E-BF89006A55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/>
          </a:p>
        </p:txBody>
      </p:sp>
      <p:sp>
        <p:nvSpPr>
          <p:cNvPr id="5" name="Rezervirano mjesto bilježaka 4">
            <a:extLst>
              <a:ext uri="{FF2B5EF4-FFF2-40B4-BE49-F238E27FC236}">
                <a16:creationId xmlns:a16="http://schemas.microsoft.com/office/drawing/2014/main" id="{09B050A7-4DA5-480F-BC26-3ACE2EBE16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noProof="0"/>
              <a:t>Kliknite da biste uredili stilove teksta matrice</a:t>
            </a:r>
          </a:p>
          <a:p>
            <a:pPr lvl="1"/>
            <a:r>
              <a:rPr lang="hr-HR" noProof="0"/>
              <a:t>Druga razina</a:t>
            </a:r>
          </a:p>
          <a:p>
            <a:pPr lvl="2"/>
            <a:r>
              <a:rPr lang="hr-HR" noProof="0"/>
              <a:t>Treća razina</a:t>
            </a:r>
          </a:p>
          <a:p>
            <a:pPr lvl="3"/>
            <a:r>
              <a:rPr lang="hr-HR" noProof="0"/>
              <a:t>Četvrta razina</a:t>
            </a:r>
          </a:p>
          <a:p>
            <a:pPr lvl="4"/>
            <a:r>
              <a:rPr lang="hr-HR" noProof="0"/>
              <a:t>Peta razina</a:t>
            </a:r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F36A376E-17F7-4CD9-B0B3-4C8EBF52A74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6DCBD703-DA88-4D03-8F6C-0B8FD9BD6C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BB1ED65-5310-489E-8718-B2534D29DFC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zervirano mjesto slike slajda 1">
            <a:extLst>
              <a:ext uri="{FF2B5EF4-FFF2-40B4-BE49-F238E27FC236}">
                <a16:creationId xmlns:a16="http://schemas.microsoft.com/office/drawing/2014/main" id="{8E51C3E3-BE87-47C0-B491-EF272AC8358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Rezervirano mjesto bilježaka 2">
            <a:extLst>
              <a:ext uri="{FF2B5EF4-FFF2-40B4-BE49-F238E27FC236}">
                <a16:creationId xmlns:a16="http://schemas.microsoft.com/office/drawing/2014/main" id="{BC7DCC95-F3EC-44C1-8898-FE8C5E12BD9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r-Latn-CS" altLang="sr-Latn-RS"/>
          </a:p>
        </p:txBody>
      </p:sp>
      <p:sp>
        <p:nvSpPr>
          <p:cNvPr id="13316" name="Rezervirano mjesto broja slajda 3">
            <a:extLst>
              <a:ext uri="{FF2B5EF4-FFF2-40B4-BE49-F238E27FC236}">
                <a16:creationId xmlns:a16="http://schemas.microsoft.com/office/drawing/2014/main" id="{056CABE1-D221-43EA-AAFE-261F75DE05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A013C30-C984-4CD6-8DA2-447E3400A46E}" type="slidenum">
              <a:rPr lang="hr-HR" altLang="sr-Latn-RS"/>
              <a:pPr eaLnBrk="1" hangingPunct="1"/>
              <a:t>2</a:t>
            </a:fld>
            <a:endParaRPr lang="hr-HR" altLang="sr-Latn-R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zervirano mjesto slike slajda 1">
            <a:extLst>
              <a:ext uri="{FF2B5EF4-FFF2-40B4-BE49-F238E27FC236}">
                <a16:creationId xmlns:a16="http://schemas.microsoft.com/office/drawing/2014/main" id="{8E51C3E3-BE87-47C0-B491-EF272AC8358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Rezervirano mjesto bilježaka 2">
            <a:extLst>
              <a:ext uri="{FF2B5EF4-FFF2-40B4-BE49-F238E27FC236}">
                <a16:creationId xmlns:a16="http://schemas.microsoft.com/office/drawing/2014/main" id="{BC7DCC95-F3EC-44C1-8898-FE8C5E12BD9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r-Latn-CS" altLang="sr-Latn-RS"/>
          </a:p>
        </p:txBody>
      </p:sp>
      <p:sp>
        <p:nvSpPr>
          <p:cNvPr id="13316" name="Rezervirano mjesto broja slajda 3">
            <a:extLst>
              <a:ext uri="{FF2B5EF4-FFF2-40B4-BE49-F238E27FC236}">
                <a16:creationId xmlns:a16="http://schemas.microsoft.com/office/drawing/2014/main" id="{056CABE1-D221-43EA-AAFE-261F75DE05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A013C30-C984-4CD6-8DA2-447E3400A46E}" type="slidenum">
              <a:rPr lang="hr-HR" altLang="sr-Latn-RS"/>
              <a:pPr eaLnBrk="1" hangingPunct="1"/>
              <a:t>11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4017827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/>
          <a:lstStyle>
            <a:lvl1pPr marL="360000" algn="l">
              <a:defRPr sz="20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999461"/>
            <a:ext cx="6400800" cy="4859079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2C51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5696B665-505B-407F-B1ED-CCF73B67C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47BAFEDC-0E5D-4D72-BDF3-F760EFED5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46D278C6-89F3-4DF0-9ED7-05E53A61E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06FCDD-EDEB-4991-99B1-73DD5972FC24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14F93CAE-1681-41C9-94B3-660B2BC2870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73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421ADD1-9FEC-4CE8-9268-F979D1ABC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B38EE7E-5B47-4579-B3D8-5B2364A2E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92D7DB8-41EE-4FF3-8AC0-1636D0800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FACE14-26E9-4657-B4ED-738C7CDDC415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726357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BDAF4FC-279A-4218-BD1D-77643D1BC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9634D56A-8BA4-4CA2-9E2A-7CF96B095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60E1A5E-2E84-44E0-923B-9A6B18C2D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731E8B-7ED6-4D29-8C5B-ADBF72F0D86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409444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/>
          <a:lstStyle>
            <a:lvl1pPr marL="360000" algn="l">
              <a:defRPr sz="20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999461"/>
            <a:ext cx="6400800" cy="4859079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2C51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C4C9A172-A137-4A3F-973B-E555937B0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35A9F7-37B3-4C79-A0E5-9752F0922E3A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1F31DFDA-A08F-4CFD-8EE7-3512B3D32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32306260-B809-494E-9A88-1341B2428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CA80BB-4CD0-40CC-B941-2FCE9DCA693E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0AADAF30-7086-42FF-A5C7-7D96F9B8AF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5171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1BDABE9A-FB04-416C-A582-67A5ABF8F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4921B-E37E-4DE0-9F72-2860209D30CD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63B5F608-A671-4169-A247-085544C21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213EC21-70DB-41AD-A3BF-8AC89CA72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EB4F5F-A001-456A-8C89-632F9B582295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2908375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0078BC8-12C9-46FA-8D9A-EB3EF5D06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F2DF4A-1E0A-4A43-9243-1FC28FF30F44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BB73382-A017-4268-81D6-9D9E32901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2EDB795-CE37-4066-84AE-4C537D928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876DC2-56CE-46D9-BB6E-378421BA000C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5715151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AA897B28-3DC5-4E2F-8BCC-C1FE4DFA3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0426C-A606-4396-8D15-9624A243196D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A7301326-92B7-4067-943F-B88024819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6EE7F213-A422-44B0-BDAC-14F7A3FAF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EFEC92-334A-4879-9E47-CC7C31455C24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3549933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C1FC0FB1-DDA0-4B9A-B740-B5F557A12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9F204B-A928-424D-9335-5F34B4ECD5E0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826B7560-30B8-488B-9E9F-0553E63AD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F7D20EDF-0294-45D8-9A24-0DEB6148C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099E8C-3DB8-4CF3-AA60-65B7A04F8F0F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0319581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D63B4373-1A1D-407C-AA55-BE14A6B5A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766F8-EBA5-4FA9-AA2E-2F5FBCBD1925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CB165E80-0401-43EC-ACE3-5930299BC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F7F211EA-2EFB-4D4D-853A-3AFCF2E9D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A7DCB9-B081-4765-A00E-93DF084E95B4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6648132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>
            <a:extLst>
              <a:ext uri="{FF2B5EF4-FFF2-40B4-BE49-F238E27FC236}">
                <a16:creationId xmlns:a16="http://schemas.microsoft.com/office/drawing/2014/main" id="{B6C0CE27-CA88-4A68-9133-902AE390D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0A728-17D5-4923-8B2C-A14C7755FF5A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4" name="Rezervirano mjesto podnožja 2">
            <a:extLst>
              <a:ext uri="{FF2B5EF4-FFF2-40B4-BE49-F238E27FC236}">
                <a16:creationId xmlns:a16="http://schemas.microsoft.com/office/drawing/2014/main" id="{3EC9F6D3-1D6A-42A2-B5C8-971C2D00F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>
            <a:extLst>
              <a:ext uri="{FF2B5EF4-FFF2-40B4-BE49-F238E27FC236}">
                <a16:creationId xmlns:a16="http://schemas.microsoft.com/office/drawing/2014/main" id="{D582F997-E3B6-46C7-981F-97D714985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CD6240-21A5-4446-AC02-8BDF80C06A3D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1650212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F59D0D31-9C3E-4051-9ACD-BD736436F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FC606-208E-49DE-ABFD-580D5CA70883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535FE785-9205-4034-910E-907A0991E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4A548BD6-DA3F-4A3E-8BAB-B8345D45F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A29666-F113-492D-9429-5CB3BE622F15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085441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1FDF9C2B-039A-4B7A-A049-90A397000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0FE8B4A8-9F8B-4040-BADA-15C01D432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2234CB8-2059-4FAA-8E27-8DF13C618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6E8203-8453-4BE4-800F-5113A783A384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0643971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31A9B8E8-1082-4D73-A79D-EE8936627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F65452-B855-4721-A180-3B519A38AA3E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52C6DC51-E080-4747-9CBD-654103B3C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B437BA1D-D9CE-429D-AE11-C08DDACF7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671F0E-DC0A-4DE3-8A49-A9A00FDB146B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5262205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A5F4DD9-103D-40B7-91C5-218E553E7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7E888-89DA-46D2-931A-B434B0FB79D1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0D4F64B-70F0-4FA2-A650-D18E61F26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B170D1A-F88E-4814-BCAE-B971C705C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FAA906-0C65-4920-A604-4A3CE10BB7AA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2348394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AB6F4EEC-7937-4F04-8C72-CC1D47C6F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46625-C8DC-447F-A84E-37A828570C34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83AC106-E60B-449F-84AC-69275147F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855AC11-359C-462F-BD04-57D853E4E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E2EC28-BF87-44E9-B354-51B5E0BECB82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3665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AA26CC8-81CB-4FB5-979C-DFEF51497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F0F7A15-C78B-457E-9A4B-016B76FD6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F01CF41-59CB-4EF3-8412-F61D194E9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B9C1CA-34BC-4964-B62F-52268CC2000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258413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47A22A93-9081-42E5-9B51-4E63D4DA1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19DB7DB6-9C11-43C3-9CBB-4CB958E0D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6F5E670F-9CDD-4B95-A2F3-3016DED23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782AAB-5EA2-47BF-B996-76CD3DDEDBE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215939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0E7B3430-D7D8-4B2F-A8E9-BC5B81919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199C06B6-DEC4-44CC-AF40-0110AF17B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6964A2FE-14C0-4876-B60F-FDA1AC74C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B1AFDE-DC17-411B-AE11-6DDB302E8750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167625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DD0B627A-3C73-4795-851C-F9537DA7B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79AF82DA-0519-40D2-9367-417328839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78203E1B-A29D-443C-A67F-80D7A87E1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34DE25-F180-4B4E-B5DA-1F962B8F6120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493597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>
            <a:extLst>
              <a:ext uri="{FF2B5EF4-FFF2-40B4-BE49-F238E27FC236}">
                <a16:creationId xmlns:a16="http://schemas.microsoft.com/office/drawing/2014/main" id="{4AA74BEF-8BDC-416A-A9EB-CBA453727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Rezervirano mjesto podnožja 2">
            <a:extLst>
              <a:ext uri="{FF2B5EF4-FFF2-40B4-BE49-F238E27FC236}">
                <a16:creationId xmlns:a16="http://schemas.microsoft.com/office/drawing/2014/main" id="{15A0D04C-CA99-428A-A999-3F50F0A80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>
            <a:extLst>
              <a:ext uri="{FF2B5EF4-FFF2-40B4-BE49-F238E27FC236}">
                <a16:creationId xmlns:a16="http://schemas.microsoft.com/office/drawing/2014/main" id="{85EBC81B-8CD0-42A5-B069-DECED98E1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169156-C561-4F5F-AAA5-DBCE8C345BA8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617929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19C668D6-828B-459B-942A-D2DF90D3A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1A404AE3-ACA4-4201-894B-8C0ACB31C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4BF435E6-1087-418A-8CFD-8BB750502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A823F6-18D5-4D58-B008-F8DA3AC19817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914226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F3F58451-2150-474F-8748-BC73C8C30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827793C1-F29A-4F1C-8A5E-44DD4ECB8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91CC62D5-59C6-47E6-AFEF-3716465C0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658E21-E62A-48EF-8543-D3C1D3A0C7E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553216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zervirano mjesto naslova 1">
            <a:extLst>
              <a:ext uri="{FF2B5EF4-FFF2-40B4-BE49-F238E27FC236}">
                <a16:creationId xmlns:a16="http://schemas.microsoft.com/office/drawing/2014/main" id="{9468673B-3C0B-4511-B6DF-A865ED461EC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1027" name="Rezervirano mjesto teksta 2">
            <a:extLst>
              <a:ext uri="{FF2B5EF4-FFF2-40B4-BE49-F238E27FC236}">
                <a16:creationId xmlns:a16="http://schemas.microsoft.com/office/drawing/2014/main" id="{CAF6F83A-0D44-4CFF-B88D-6B810504979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3C62D20-9BFB-40B8-94B6-A229FECBF5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2873D81-AF38-4739-AA35-6CAC5E0165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FB30E3B-3432-4D21-9BF9-BB67B164C0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B5BF48E4-253D-4461-9F94-D03836CA4E1A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10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zervirano mjesto naslova 1">
            <a:extLst>
              <a:ext uri="{FF2B5EF4-FFF2-40B4-BE49-F238E27FC236}">
                <a16:creationId xmlns:a16="http://schemas.microsoft.com/office/drawing/2014/main" id="{45435B21-BE04-4754-9745-FB5FEEA9FB4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3075" name="Rezervirano mjesto teksta 2">
            <a:extLst>
              <a:ext uri="{FF2B5EF4-FFF2-40B4-BE49-F238E27FC236}">
                <a16:creationId xmlns:a16="http://schemas.microsoft.com/office/drawing/2014/main" id="{2B2DD68E-B787-4E86-A445-9790E3BEAEC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59876DBA-CADB-4F79-B8B7-23B5DE0201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37AC51E-E6C5-41D5-8CC2-7F25DF980192}" type="datetimeFigureOut">
              <a:rPr lang="sr-Latn-CS"/>
              <a:pPr>
                <a:defRPr/>
              </a:pPr>
              <a:t>12.3.2022.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F1F4F2F1-DB2B-4899-BFC4-A3E2E6DEC7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8FEC52C-9270-4022-B867-FB41BA56CB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E6862795-7707-4F3C-BF96-8CCDF081FB96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52596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ubtitle 2">
            <a:extLst>
              <a:ext uri="{FF2B5EF4-FFF2-40B4-BE49-F238E27FC236}">
                <a16:creationId xmlns:a16="http://schemas.microsoft.com/office/drawing/2014/main" id="{C02712C8-5608-4537-A34D-ED506B7B58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1365885"/>
            <a:ext cx="6400800" cy="4857750"/>
          </a:xfrm>
        </p:spPr>
        <p:txBody>
          <a:bodyPr/>
          <a:lstStyle/>
          <a:p>
            <a:pPr eaLnBrk="1" hangingPunct="1"/>
            <a:r>
              <a:rPr lang="hr-HR" altLang="sr-Latn-RS" dirty="0"/>
              <a:t>7.1. Geometrijska tijela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D67E26E-BF8E-43CB-B95A-147B8C1CD1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53991" y="1025022"/>
            <a:ext cx="3689659" cy="1470025"/>
          </a:xfrm>
        </p:spPr>
        <p:txBody>
          <a:bodyPr/>
          <a:lstStyle/>
          <a:p>
            <a:pPr marL="358775"/>
            <a:r>
              <a:rPr lang="hr-HR" altLang="sr-Latn-RS" dirty="0">
                <a:solidFill>
                  <a:schemeClr val="tx1"/>
                </a:solidFill>
              </a:rPr>
              <a:t>7. GEOMETRIJSKA TIJELA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Text Box 5">
            <a:extLst>
              <a:ext uri="{FF2B5EF4-FFF2-40B4-BE49-F238E27FC236}">
                <a16:creationId xmlns:a16="http://schemas.microsoft.com/office/drawing/2014/main" id="{5F786396-4353-43D0-9084-2687A734CB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375" y="333375"/>
            <a:ext cx="2857500" cy="243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/>
              <a:t>Koliko </a:t>
            </a:r>
            <a:r>
              <a:rPr lang="hr-HR" altLang="sr-Latn-RS">
                <a:solidFill>
                  <a:srgbClr val="FF0000"/>
                </a:solidFill>
              </a:rPr>
              <a:t>strana</a:t>
            </a:r>
            <a:r>
              <a:rPr lang="hr-HR" altLang="sr-Latn-RS"/>
              <a:t> ima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hr-HR" altLang="sr-Latn-RS"/>
              <a:t>četverostrana prizma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hr-HR" altLang="sr-Latn-RS"/>
              <a:t>šesterostrana prizma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hr-HR" altLang="sr-Latn-RS"/>
              <a:t>trostrana prizma 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hr-HR" altLang="sr-Latn-RS"/>
              <a:t>osmerostrana prizma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hr-HR" altLang="sr-Latn-RS" i="1"/>
              <a:t>n</a:t>
            </a:r>
            <a:r>
              <a:rPr lang="hr-HR" altLang="sr-Latn-RS"/>
              <a:t> – terostrana prizma </a:t>
            </a:r>
          </a:p>
        </p:txBody>
      </p:sp>
      <p:sp>
        <p:nvSpPr>
          <p:cNvPr id="13318" name="Text Box 6">
            <a:extLst>
              <a:ext uri="{FF2B5EF4-FFF2-40B4-BE49-F238E27FC236}">
                <a16:creationId xmlns:a16="http://schemas.microsoft.com/office/drawing/2014/main" id="{49089130-F1FB-476F-B1FD-402FE66A61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1363" y="746125"/>
            <a:ext cx="1247775" cy="201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/>
              <a:t>6 </a:t>
            </a:r>
          </a:p>
          <a:p>
            <a:pPr eaLnBrk="1" hangingPunct="1">
              <a:spcBef>
                <a:spcPct val="50000"/>
              </a:spcBef>
            </a:pPr>
            <a:r>
              <a:rPr lang="hr-HR" altLang="sr-Latn-RS"/>
              <a:t>8</a:t>
            </a:r>
          </a:p>
          <a:p>
            <a:pPr eaLnBrk="1" hangingPunct="1">
              <a:spcBef>
                <a:spcPct val="50000"/>
              </a:spcBef>
            </a:pPr>
            <a:r>
              <a:rPr lang="hr-HR" altLang="sr-Latn-RS"/>
              <a:t>5</a:t>
            </a:r>
          </a:p>
          <a:p>
            <a:pPr eaLnBrk="1" hangingPunct="1">
              <a:spcBef>
                <a:spcPct val="50000"/>
              </a:spcBef>
            </a:pPr>
            <a:r>
              <a:rPr lang="hr-HR" altLang="sr-Latn-RS"/>
              <a:t>10</a:t>
            </a:r>
          </a:p>
          <a:p>
            <a:pPr eaLnBrk="1" hangingPunct="1">
              <a:spcBef>
                <a:spcPct val="50000"/>
              </a:spcBef>
            </a:pPr>
            <a:r>
              <a:rPr lang="hr-HR" altLang="sr-Latn-RS" i="1"/>
              <a:t>n </a:t>
            </a:r>
            <a:r>
              <a:rPr lang="hr-HR" altLang="sr-Latn-RS"/>
              <a:t>+ 2</a:t>
            </a:r>
          </a:p>
        </p:txBody>
      </p:sp>
      <p:sp>
        <p:nvSpPr>
          <p:cNvPr id="13319" name="Text Box 7">
            <a:extLst>
              <a:ext uri="{FF2B5EF4-FFF2-40B4-BE49-F238E27FC236}">
                <a16:creationId xmlns:a16="http://schemas.microsoft.com/office/drawing/2014/main" id="{1EC6777D-F9BF-4638-9CEA-4AD418830C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1550" y="333375"/>
            <a:ext cx="2857500" cy="243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/>
              <a:t>Koliko </a:t>
            </a:r>
            <a:r>
              <a:rPr lang="hr-HR" altLang="sr-Latn-RS">
                <a:solidFill>
                  <a:srgbClr val="FF0000"/>
                </a:solidFill>
              </a:rPr>
              <a:t>vrhova</a:t>
            </a:r>
            <a:r>
              <a:rPr lang="hr-HR" altLang="sr-Latn-RS"/>
              <a:t> ima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hr-HR" altLang="sr-Latn-RS"/>
              <a:t>četverostrana prizma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hr-HR" altLang="sr-Latn-RS"/>
              <a:t>šesterostrana prizma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hr-HR" altLang="sr-Latn-RS"/>
              <a:t>trostrana prizma 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hr-HR" altLang="sr-Latn-RS"/>
              <a:t>osmerostrana prizma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hr-HR" altLang="sr-Latn-RS" i="1"/>
              <a:t>n </a:t>
            </a:r>
            <a:r>
              <a:rPr lang="hr-HR" altLang="sr-Latn-RS"/>
              <a:t>– terostrana prizma </a:t>
            </a:r>
          </a:p>
        </p:txBody>
      </p:sp>
      <p:sp>
        <p:nvSpPr>
          <p:cNvPr id="13320" name="Text Box 8">
            <a:extLst>
              <a:ext uri="{FF2B5EF4-FFF2-40B4-BE49-F238E27FC236}">
                <a16:creationId xmlns:a16="http://schemas.microsoft.com/office/drawing/2014/main" id="{038F9B5E-80F4-4D81-B745-68CA9408D5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733425"/>
            <a:ext cx="800100" cy="201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/>
              <a:t>8 </a:t>
            </a:r>
          </a:p>
          <a:p>
            <a:pPr eaLnBrk="1" hangingPunct="1">
              <a:spcBef>
                <a:spcPct val="50000"/>
              </a:spcBef>
            </a:pPr>
            <a:r>
              <a:rPr lang="hr-HR" altLang="sr-Latn-RS"/>
              <a:t>12</a:t>
            </a:r>
          </a:p>
          <a:p>
            <a:pPr eaLnBrk="1" hangingPunct="1">
              <a:spcBef>
                <a:spcPct val="50000"/>
              </a:spcBef>
            </a:pPr>
            <a:r>
              <a:rPr lang="hr-HR" altLang="sr-Latn-RS"/>
              <a:t>6</a:t>
            </a:r>
          </a:p>
          <a:p>
            <a:pPr eaLnBrk="1" hangingPunct="1">
              <a:spcBef>
                <a:spcPct val="50000"/>
              </a:spcBef>
            </a:pPr>
            <a:r>
              <a:rPr lang="hr-HR" altLang="sr-Latn-RS"/>
              <a:t>16</a:t>
            </a:r>
          </a:p>
          <a:p>
            <a:pPr eaLnBrk="1" hangingPunct="1">
              <a:spcBef>
                <a:spcPct val="50000"/>
              </a:spcBef>
            </a:pPr>
            <a:r>
              <a:rPr lang="hr-HR" altLang="sr-Latn-RS"/>
              <a:t>2</a:t>
            </a:r>
            <a:r>
              <a:rPr lang="hr-HR" altLang="sr-Latn-RS" i="1"/>
              <a:t>n</a:t>
            </a:r>
          </a:p>
        </p:txBody>
      </p:sp>
      <p:sp>
        <p:nvSpPr>
          <p:cNvPr id="13321" name="Text Box 9">
            <a:extLst>
              <a:ext uri="{FF2B5EF4-FFF2-40B4-BE49-F238E27FC236}">
                <a16:creationId xmlns:a16="http://schemas.microsoft.com/office/drawing/2014/main" id="{F2A2F1AF-47DD-4731-A175-0A526939DC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863" y="3522663"/>
            <a:ext cx="2857500" cy="243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/>
              <a:t>Koliko </a:t>
            </a:r>
            <a:r>
              <a:rPr lang="hr-HR" altLang="sr-Latn-RS">
                <a:solidFill>
                  <a:srgbClr val="FF0000"/>
                </a:solidFill>
              </a:rPr>
              <a:t>bridova</a:t>
            </a:r>
            <a:r>
              <a:rPr lang="hr-HR" altLang="sr-Latn-RS"/>
              <a:t> ima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hr-HR" altLang="sr-Latn-RS"/>
              <a:t>četverostrana prizma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hr-HR" altLang="sr-Latn-RS"/>
              <a:t>šesterostrana prizma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hr-HR" altLang="sr-Latn-RS"/>
              <a:t>trostrana prizma 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hr-HR" altLang="sr-Latn-RS"/>
              <a:t>osmerostrana prizma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hr-HR" altLang="sr-Latn-RS" i="1"/>
              <a:t>n</a:t>
            </a:r>
            <a:r>
              <a:rPr lang="hr-HR" altLang="sr-Latn-RS"/>
              <a:t> – terostrana prizma </a:t>
            </a:r>
          </a:p>
        </p:txBody>
      </p:sp>
      <p:sp>
        <p:nvSpPr>
          <p:cNvPr id="13322" name="Text Box 10">
            <a:extLst>
              <a:ext uri="{FF2B5EF4-FFF2-40B4-BE49-F238E27FC236}">
                <a16:creationId xmlns:a16="http://schemas.microsoft.com/office/drawing/2014/main" id="{BA18545D-9480-4055-A04B-B9261F404B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0875" y="3935413"/>
            <a:ext cx="800100" cy="2017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/>
              <a:t>12 </a:t>
            </a:r>
          </a:p>
          <a:p>
            <a:pPr eaLnBrk="1" hangingPunct="1">
              <a:spcBef>
                <a:spcPct val="50000"/>
              </a:spcBef>
            </a:pPr>
            <a:r>
              <a:rPr lang="hr-HR" altLang="sr-Latn-RS"/>
              <a:t>18</a:t>
            </a:r>
          </a:p>
          <a:p>
            <a:pPr eaLnBrk="1" hangingPunct="1">
              <a:spcBef>
                <a:spcPct val="50000"/>
              </a:spcBef>
            </a:pPr>
            <a:r>
              <a:rPr lang="hr-HR" altLang="sr-Latn-RS"/>
              <a:t>9</a:t>
            </a:r>
          </a:p>
          <a:p>
            <a:pPr eaLnBrk="1" hangingPunct="1">
              <a:spcBef>
                <a:spcPct val="50000"/>
              </a:spcBef>
            </a:pPr>
            <a:r>
              <a:rPr lang="hr-HR" altLang="sr-Latn-RS"/>
              <a:t>24</a:t>
            </a:r>
          </a:p>
          <a:p>
            <a:pPr eaLnBrk="1" hangingPunct="1">
              <a:spcBef>
                <a:spcPct val="50000"/>
              </a:spcBef>
            </a:pPr>
            <a:r>
              <a:rPr lang="hr-HR" altLang="sr-Latn-RS"/>
              <a:t>3</a:t>
            </a:r>
            <a:r>
              <a:rPr lang="hr-HR" altLang="sr-Latn-RS" i="1"/>
              <a:t>n</a:t>
            </a:r>
          </a:p>
        </p:txBody>
      </p:sp>
      <p:sp>
        <p:nvSpPr>
          <p:cNvPr id="13323" name="Text Box 11">
            <a:extLst>
              <a:ext uri="{FF2B5EF4-FFF2-40B4-BE49-F238E27FC236}">
                <a16:creationId xmlns:a16="http://schemas.microsoft.com/office/drawing/2014/main" id="{4B71ADBC-A1DE-4216-9B2B-1AD77DBD2F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1950" y="3381375"/>
            <a:ext cx="4772025" cy="2170113"/>
          </a:xfrm>
          <a:prstGeom prst="rect">
            <a:avLst/>
          </a:prstGeom>
          <a:solidFill>
            <a:srgbClr val="FF0000">
              <a:alpha val="3098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hr-HR" b="1" i="1" dirty="0">
                <a:latin typeface="Arial" charset="0"/>
                <a:cs typeface="+mn-cs"/>
              </a:rPr>
              <a:t>n</a:t>
            </a:r>
            <a:r>
              <a:rPr lang="hr-HR" b="1" dirty="0">
                <a:latin typeface="Arial" charset="0"/>
                <a:cs typeface="+mn-cs"/>
              </a:rPr>
              <a:t> – </a:t>
            </a:r>
            <a:r>
              <a:rPr lang="hr-HR" b="1" dirty="0" err="1">
                <a:latin typeface="Arial" charset="0"/>
                <a:cs typeface="+mn-cs"/>
              </a:rPr>
              <a:t>terostrana</a:t>
            </a:r>
            <a:r>
              <a:rPr lang="hr-HR" b="1" dirty="0">
                <a:latin typeface="Arial" charset="0"/>
                <a:cs typeface="+mn-cs"/>
              </a:rPr>
              <a:t> prizma ima:</a:t>
            </a:r>
          </a:p>
          <a:p>
            <a:pPr>
              <a:spcBef>
                <a:spcPct val="50000"/>
              </a:spcBef>
              <a:defRPr/>
            </a:pPr>
            <a:r>
              <a:rPr lang="hr-HR" i="1" dirty="0">
                <a:latin typeface="Arial" charset="0"/>
                <a:cs typeface="+mn-cs"/>
              </a:rPr>
              <a:t>n</a:t>
            </a:r>
            <a:r>
              <a:rPr lang="hr-HR" dirty="0">
                <a:latin typeface="Arial" charset="0"/>
                <a:cs typeface="+mn-cs"/>
              </a:rPr>
              <a:t> + 2 </a:t>
            </a:r>
            <a:r>
              <a:rPr lang="hr-HR" b="1" dirty="0">
                <a:latin typeface="Arial" charset="0"/>
                <a:cs typeface="+mn-cs"/>
              </a:rPr>
              <a:t>strane</a:t>
            </a:r>
            <a:r>
              <a:rPr lang="hr-HR" dirty="0">
                <a:latin typeface="Arial" charset="0"/>
                <a:cs typeface="+mn-cs"/>
              </a:rPr>
              <a:t> (2 baze i </a:t>
            </a:r>
            <a:r>
              <a:rPr lang="hr-HR" i="1" dirty="0">
                <a:latin typeface="Arial" charset="0"/>
                <a:cs typeface="+mn-cs"/>
              </a:rPr>
              <a:t>n</a:t>
            </a:r>
            <a:r>
              <a:rPr lang="hr-HR" dirty="0">
                <a:latin typeface="Arial" charset="0"/>
                <a:cs typeface="+mn-cs"/>
              </a:rPr>
              <a:t> </a:t>
            </a:r>
            <a:r>
              <a:rPr lang="hr-HR" dirty="0" err="1">
                <a:latin typeface="Arial" charset="0"/>
                <a:cs typeface="+mn-cs"/>
              </a:rPr>
              <a:t>pobočki</a:t>
            </a:r>
            <a:r>
              <a:rPr lang="hr-HR" dirty="0">
                <a:latin typeface="Arial" charset="0"/>
                <a:cs typeface="+mn-cs"/>
              </a:rPr>
              <a:t>)</a:t>
            </a:r>
          </a:p>
          <a:p>
            <a:pPr>
              <a:spcBef>
                <a:spcPct val="50000"/>
              </a:spcBef>
              <a:defRPr/>
            </a:pPr>
            <a:r>
              <a:rPr lang="hr-HR" dirty="0">
                <a:latin typeface="Arial" charset="0"/>
                <a:cs typeface="+mn-cs"/>
              </a:rPr>
              <a:t>2 </a:t>
            </a:r>
            <a:r>
              <a:rPr lang="hr-HR" dirty="0">
                <a:latin typeface="Arial" charset="0"/>
                <a:cs typeface="+mn-cs"/>
                <a:sym typeface="Symbol"/>
              </a:rPr>
              <a:t></a:t>
            </a:r>
            <a:r>
              <a:rPr lang="hr-HR" dirty="0">
                <a:latin typeface="Arial" charset="0"/>
                <a:cs typeface="+mn-cs"/>
              </a:rPr>
              <a:t> </a:t>
            </a:r>
            <a:r>
              <a:rPr lang="hr-HR" i="1" dirty="0">
                <a:latin typeface="Arial" charset="0"/>
                <a:cs typeface="+mn-cs"/>
              </a:rPr>
              <a:t>n</a:t>
            </a:r>
            <a:r>
              <a:rPr lang="hr-HR" dirty="0">
                <a:latin typeface="Arial" charset="0"/>
                <a:cs typeface="+mn-cs"/>
              </a:rPr>
              <a:t> </a:t>
            </a:r>
            <a:r>
              <a:rPr lang="hr-HR" b="1" dirty="0">
                <a:latin typeface="Arial" charset="0"/>
                <a:cs typeface="+mn-cs"/>
              </a:rPr>
              <a:t>vrhova</a:t>
            </a:r>
            <a:r>
              <a:rPr lang="hr-HR" dirty="0">
                <a:latin typeface="Arial" charset="0"/>
                <a:cs typeface="+mn-cs"/>
              </a:rPr>
              <a:t> </a:t>
            </a:r>
          </a:p>
          <a:p>
            <a:pPr marL="1343025" indent="-1343025">
              <a:spcBef>
                <a:spcPct val="50000"/>
              </a:spcBef>
              <a:defRPr/>
            </a:pPr>
            <a:r>
              <a:rPr lang="hr-HR" dirty="0">
                <a:latin typeface="Arial" charset="0"/>
                <a:cs typeface="+mn-cs"/>
              </a:rPr>
              <a:t>3 </a:t>
            </a:r>
            <a:r>
              <a:rPr lang="hr-HR" dirty="0">
                <a:latin typeface="Arial" charset="0"/>
                <a:cs typeface="+mn-cs"/>
                <a:sym typeface="Symbol"/>
              </a:rPr>
              <a:t></a:t>
            </a:r>
            <a:r>
              <a:rPr lang="hr-HR" dirty="0">
                <a:latin typeface="Arial" charset="0"/>
                <a:cs typeface="+mn-cs"/>
              </a:rPr>
              <a:t> </a:t>
            </a:r>
            <a:r>
              <a:rPr lang="hr-HR" i="1" dirty="0">
                <a:latin typeface="Arial" charset="0"/>
                <a:cs typeface="+mn-cs"/>
              </a:rPr>
              <a:t>n</a:t>
            </a:r>
            <a:r>
              <a:rPr lang="hr-HR" dirty="0">
                <a:latin typeface="Arial" charset="0"/>
                <a:cs typeface="+mn-cs"/>
              </a:rPr>
              <a:t> </a:t>
            </a:r>
            <a:r>
              <a:rPr lang="hr-HR" b="1" dirty="0">
                <a:latin typeface="Arial" charset="0"/>
                <a:cs typeface="+mn-cs"/>
              </a:rPr>
              <a:t>bridova</a:t>
            </a:r>
            <a:r>
              <a:rPr lang="hr-HR" dirty="0">
                <a:latin typeface="Arial" charset="0"/>
                <a:cs typeface="+mn-cs"/>
              </a:rPr>
              <a:t> (u svakoj bazi ima </a:t>
            </a:r>
            <a:r>
              <a:rPr lang="hr-HR" i="1" dirty="0">
                <a:latin typeface="Arial" charset="0"/>
                <a:cs typeface="+mn-cs"/>
              </a:rPr>
              <a:t>n </a:t>
            </a:r>
            <a:r>
              <a:rPr lang="hr-HR" dirty="0">
                <a:latin typeface="Arial" charset="0"/>
                <a:cs typeface="+mn-cs"/>
              </a:rPr>
              <a:t>osnovnih 	       bridova i još je </a:t>
            </a:r>
            <a:r>
              <a:rPr lang="hr-HR" i="1" dirty="0">
                <a:latin typeface="Arial" charset="0"/>
                <a:cs typeface="+mn-cs"/>
              </a:rPr>
              <a:t>n </a:t>
            </a:r>
            <a:r>
              <a:rPr lang="hr-HR" dirty="0">
                <a:latin typeface="Arial" charset="0"/>
                <a:cs typeface="+mn-cs"/>
              </a:rPr>
              <a:t>pobočnih  bridova)</a:t>
            </a:r>
          </a:p>
        </p:txBody>
      </p:sp>
      <p:pic>
        <p:nvPicPr>
          <p:cNvPr id="13326" name="Picture 14" descr="MCj04136380000[1]">
            <a:extLst>
              <a:ext uri="{FF2B5EF4-FFF2-40B4-BE49-F238E27FC236}">
                <a16:creationId xmlns:a16="http://schemas.microsoft.com/office/drawing/2014/main" id="{0499BD2F-266E-479D-9D4E-2141C8F7BF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1975" y="3481388"/>
            <a:ext cx="660400" cy="855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3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33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33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33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33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33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33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33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33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33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33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33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133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133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133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133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133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133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133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13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133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133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133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500"/>
                                        <p:tgtEl>
                                          <p:spTgt spid="133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500"/>
                                        <p:tgtEl>
                                          <p:spTgt spid="133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133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2" dur="500"/>
                                        <p:tgtEl>
                                          <p:spTgt spid="133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500"/>
                                        <p:tgtEl>
                                          <p:spTgt spid="133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2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1" name="AutoShape 50">
            <a:extLst>
              <a:ext uri="{FF2B5EF4-FFF2-40B4-BE49-F238E27FC236}">
                <a16:creationId xmlns:a16="http://schemas.microsoft.com/office/drawing/2014/main" id="{B0693395-3937-4ECD-B02A-0DE32230C17E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2372971" y="1789113"/>
            <a:ext cx="22479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5132" name="Text Box 5">
            <a:extLst>
              <a:ext uri="{FF2B5EF4-FFF2-40B4-BE49-F238E27FC236}">
                <a16:creationId xmlns:a16="http://schemas.microsoft.com/office/drawing/2014/main" id="{981FD344-55FD-4CBC-A89C-487F912978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1343" y="228307"/>
            <a:ext cx="28813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hr-HR" altLang="sr-Latn-RS" sz="2400" b="1" dirty="0"/>
              <a:t>PIRAMIDE</a:t>
            </a:r>
          </a:p>
        </p:txBody>
      </p:sp>
      <p:sp>
        <p:nvSpPr>
          <p:cNvPr id="4102" name="Text Box 6">
            <a:extLst>
              <a:ext uri="{FF2B5EF4-FFF2-40B4-BE49-F238E27FC236}">
                <a16:creationId xmlns:a16="http://schemas.microsoft.com/office/drawing/2014/main" id="{399DB31F-F09A-4227-9EAB-E98AE3FF12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4500" y="884779"/>
            <a:ext cx="5480123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sz="2000" dirty="0"/>
              <a:t>Piramida je uglato geometrijsko tijelo kojemu je jedna strana mnogokut, a sve ostale strane su trokuti koji imaju jedan zajednički vrh.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5BFE8FF1-C64D-4B72-BA9F-DDF0D6BCB4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4500" y="2269588"/>
            <a:ext cx="5715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127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kstniOkvir 43">
            <a:extLst>
              <a:ext uri="{FF2B5EF4-FFF2-40B4-BE49-F238E27FC236}">
                <a16:creationId xmlns:a16="http://schemas.microsoft.com/office/drawing/2014/main" id="{BEDA39A1-257E-4813-B260-D7BCAF8F6C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6100" y="5118100"/>
            <a:ext cx="6223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6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+</a:t>
            </a:r>
          </a:p>
        </p:txBody>
      </p:sp>
      <p:sp>
        <p:nvSpPr>
          <p:cNvPr id="2" name="Freeform 11">
            <a:extLst>
              <a:ext uri="{FF2B5EF4-FFF2-40B4-BE49-F238E27FC236}">
                <a16:creationId xmlns:a16="http://schemas.microsoft.com/office/drawing/2014/main" id="{80A40120-3220-4FEA-B8CC-9AD498F6F1EA}"/>
              </a:ext>
            </a:extLst>
          </p:cNvPr>
          <p:cNvSpPr>
            <a:spLocks/>
          </p:cNvSpPr>
          <p:nvPr/>
        </p:nvSpPr>
        <p:spPr bwMode="auto">
          <a:xfrm>
            <a:off x="1782763" y="603250"/>
            <a:ext cx="1411287" cy="3162300"/>
          </a:xfrm>
          <a:custGeom>
            <a:avLst/>
            <a:gdLst>
              <a:gd name="T0" fmla="*/ 0 w 889"/>
              <a:gd name="T1" fmla="*/ 0 h 1992"/>
              <a:gd name="T2" fmla="*/ 2147483647 w 889"/>
              <a:gd name="T3" fmla="*/ 2147483647 h 1992"/>
              <a:gd name="T4" fmla="*/ 2147483647 w 889"/>
              <a:gd name="T5" fmla="*/ 2147483647 h 1992"/>
              <a:gd name="T6" fmla="*/ 0 w 889"/>
              <a:gd name="T7" fmla="*/ 0 h 1992"/>
              <a:gd name="T8" fmla="*/ 0 60000 65536"/>
              <a:gd name="T9" fmla="*/ 0 60000 65536"/>
              <a:gd name="T10" fmla="*/ 0 60000 65536"/>
              <a:gd name="T11" fmla="*/ 0 60000 65536"/>
              <a:gd name="T12" fmla="*/ 0 w 889"/>
              <a:gd name="T13" fmla="*/ 0 h 1992"/>
              <a:gd name="T14" fmla="*/ 889 w 889"/>
              <a:gd name="T15" fmla="*/ 1992 h 199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89" h="1992">
                <a:moveTo>
                  <a:pt x="0" y="0"/>
                </a:moveTo>
                <a:lnTo>
                  <a:pt x="889" y="1649"/>
                </a:lnTo>
                <a:lnTo>
                  <a:pt x="421" y="1992"/>
                </a:lnTo>
                <a:lnTo>
                  <a:pt x="0" y="0"/>
                </a:lnTo>
                <a:close/>
              </a:path>
            </a:pathLst>
          </a:custGeom>
          <a:solidFill>
            <a:srgbClr val="0070C0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3" name="Ravni poveznik 2">
            <a:extLst>
              <a:ext uri="{FF2B5EF4-FFF2-40B4-BE49-F238E27FC236}">
                <a16:creationId xmlns:a16="http://schemas.microsoft.com/office/drawing/2014/main" id="{19341081-EF6B-4ADA-8BCC-EF9FEFFD92B7}"/>
              </a:ext>
            </a:extLst>
          </p:cNvPr>
          <p:cNvCxnSpPr>
            <a:stCxn id="1041" idx="0"/>
          </p:cNvCxnSpPr>
          <p:nvPr/>
        </p:nvCxnSpPr>
        <p:spPr>
          <a:xfrm rot="16200000" flipH="1">
            <a:off x="864394" y="1512094"/>
            <a:ext cx="2878137" cy="1057275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reeform 6">
            <a:extLst>
              <a:ext uri="{FF2B5EF4-FFF2-40B4-BE49-F238E27FC236}">
                <a16:creationId xmlns:a16="http://schemas.microsoft.com/office/drawing/2014/main" id="{E8E4DBC7-FCF9-4997-947E-F0F68C1DEE15}"/>
              </a:ext>
            </a:extLst>
          </p:cNvPr>
          <p:cNvSpPr>
            <a:spLocks/>
          </p:cNvSpPr>
          <p:nvPr/>
        </p:nvSpPr>
        <p:spPr bwMode="auto">
          <a:xfrm>
            <a:off x="357188" y="3219450"/>
            <a:ext cx="2832100" cy="544513"/>
          </a:xfrm>
          <a:custGeom>
            <a:avLst/>
            <a:gdLst>
              <a:gd name="T0" fmla="*/ 0 w 1784"/>
              <a:gd name="T1" fmla="*/ 2147483647 h 343"/>
              <a:gd name="T2" fmla="*/ 2147483647 w 1784"/>
              <a:gd name="T3" fmla="*/ 0 h 343"/>
              <a:gd name="T4" fmla="*/ 2147483647 w 1784"/>
              <a:gd name="T5" fmla="*/ 0 h 343"/>
              <a:gd name="T6" fmla="*/ 2147483647 w 1784"/>
              <a:gd name="T7" fmla="*/ 2147483647 h 343"/>
              <a:gd name="T8" fmla="*/ 0 w 1784"/>
              <a:gd name="T9" fmla="*/ 2147483647 h 34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784"/>
              <a:gd name="T16" fmla="*/ 0 h 343"/>
              <a:gd name="T17" fmla="*/ 1784 w 1784"/>
              <a:gd name="T18" fmla="*/ 343 h 34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784" h="343">
                <a:moveTo>
                  <a:pt x="0" y="343"/>
                </a:moveTo>
                <a:lnTo>
                  <a:pt x="469" y="0"/>
                </a:lnTo>
                <a:lnTo>
                  <a:pt x="1784" y="0"/>
                </a:lnTo>
                <a:lnTo>
                  <a:pt x="1316" y="343"/>
                </a:lnTo>
                <a:lnTo>
                  <a:pt x="0" y="343"/>
                </a:lnTo>
                <a:close/>
              </a:path>
            </a:pathLst>
          </a:custGeom>
          <a:solidFill>
            <a:srgbClr val="FF00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31" name="Line 7">
            <a:extLst>
              <a:ext uri="{FF2B5EF4-FFF2-40B4-BE49-F238E27FC236}">
                <a16:creationId xmlns:a16="http://schemas.microsoft.com/office/drawing/2014/main" id="{506B0586-BD92-4A4A-95B7-035B0329B742}"/>
              </a:ext>
            </a:extLst>
          </p:cNvPr>
          <p:cNvSpPr>
            <a:spLocks noChangeShapeType="1"/>
          </p:cNvSpPr>
          <p:nvPr/>
        </p:nvSpPr>
        <p:spPr bwMode="auto">
          <a:xfrm>
            <a:off x="354013" y="3763963"/>
            <a:ext cx="2087562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32" name="Line 8">
            <a:extLst>
              <a:ext uri="{FF2B5EF4-FFF2-40B4-BE49-F238E27FC236}">
                <a16:creationId xmlns:a16="http://schemas.microsoft.com/office/drawing/2014/main" id="{069F9FEA-EAC6-440D-9A94-07E397DFA64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41575" y="3217863"/>
            <a:ext cx="744538" cy="5461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33" name="Line 9">
            <a:extLst>
              <a:ext uri="{FF2B5EF4-FFF2-40B4-BE49-F238E27FC236}">
                <a16:creationId xmlns:a16="http://schemas.microsoft.com/office/drawing/2014/main" id="{07BC5788-408F-449E-8520-D6AC68570C7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4013" y="3217863"/>
            <a:ext cx="744537" cy="546100"/>
          </a:xfrm>
          <a:prstGeom prst="line">
            <a:avLst/>
          </a:prstGeom>
          <a:noFill/>
          <a:ln w="6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34" name="Line 10">
            <a:extLst>
              <a:ext uri="{FF2B5EF4-FFF2-40B4-BE49-F238E27FC236}">
                <a16:creationId xmlns:a16="http://schemas.microsoft.com/office/drawing/2014/main" id="{F471CAE5-9AD1-4AA3-8209-6E3592669B22}"/>
              </a:ext>
            </a:extLst>
          </p:cNvPr>
          <p:cNvSpPr>
            <a:spLocks noChangeShapeType="1"/>
          </p:cNvSpPr>
          <p:nvPr/>
        </p:nvSpPr>
        <p:spPr bwMode="auto">
          <a:xfrm>
            <a:off x="1098550" y="3217863"/>
            <a:ext cx="2087563" cy="1587"/>
          </a:xfrm>
          <a:prstGeom prst="line">
            <a:avLst/>
          </a:prstGeom>
          <a:noFill/>
          <a:ln w="6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35" name="Line 11">
            <a:extLst>
              <a:ext uri="{FF2B5EF4-FFF2-40B4-BE49-F238E27FC236}">
                <a16:creationId xmlns:a16="http://schemas.microsoft.com/office/drawing/2014/main" id="{4C0BBC48-A7FE-41F6-83C0-C0CE6FF2A62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4013" y="3217863"/>
            <a:ext cx="2832100" cy="546100"/>
          </a:xfrm>
          <a:prstGeom prst="line">
            <a:avLst/>
          </a:prstGeom>
          <a:noFill/>
          <a:ln w="0">
            <a:solidFill>
              <a:srgbClr val="0070C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36" name="Line 12">
            <a:extLst>
              <a:ext uri="{FF2B5EF4-FFF2-40B4-BE49-F238E27FC236}">
                <a16:creationId xmlns:a16="http://schemas.microsoft.com/office/drawing/2014/main" id="{F785E7F6-B500-42CC-9B06-6BDD8664CC06}"/>
              </a:ext>
            </a:extLst>
          </p:cNvPr>
          <p:cNvSpPr>
            <a:spLocks noChangeShapeType="1"/>
          </p:cNvSpPr>
          <p:nvPr/>
        </p:nvSpPr>
        <p:spPr bwMode="auto">
          <a:xfrm>
            <a:off x="1098550" y="3217863"/>
            <a:ext cx="1343025" cy="546100"/>
          </a:xfrm>
          <a:prstGeom prst="line">
            <a:avLst/>
          </a:prstGeom>
          <a:noFill/>
          <a:ln w="0">
            <a:solidFill>
              <a:srgbClr val="0070C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37" name="Line 13">
            <a:extLst>
              <a:ext uri="{FF2B5EF4-FFF2-40B4-BE49-F238E27FC236}">
                <a16:creationId xmlns:a16="http://schemas.microsoft.com/office/drawing/2014/main" id="{946AA526-9EC6-46CC-841C-91413D2A302C}"/>
              </a:ext>
            </a:extLst>
          </p:cNvPr>
          <p:cNvSpPr>
            <a:spLocks noChangeShapeType="1"/>
          </p:cNvSpPr>
          <p:nvPr/>
        </p:nvSpPr>
        <p:spPr bwMode="auto">
          <a:xfrm>
            <a:off x="1774825" y="601663"/>
            <a:ext cx="1411288" cy="261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38" name="Line 14">
            <a:extLst>
              <a:ext uri="{FF2B5EF4-FFF2-40B4-BE49-F238E27FC236}">
                <a16:creationId xmlns:a16="http://schemas.microsoft.com/office/drawing/2014/main" id="{8B736F1A-0F35-4D7B-B33A-9A0F1EC34F6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98550" y="601663"/>
            <a:ext cx="676275" cy="2616200"/>
          </a:xfrm>
          <a:prstGeom prst="line">
            <a:avLst/>
          </a:prstGeom>
          <a:noFill/>
          <a:ln w="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39" name="Line 15">
            <a:extLst>
              <a:ext uri="{FF2B5EF4-FFF2-40B4-BE49-F238E27FC236}">
                <a16:creationId xmlns:a16="http://schemas.microsoft.com/office/drawing/2014/main" id="{F38BEE37-FC10-47C3-BD47-12F930F827E5}"/>
              </a:ext>
            </a:extLst>
          </p:cNvPr>
          <p:cNvSpPr>
            <a:spLocks noChangeShapeType="1"/>
          </p:cNvSpPr>
          <p:nvPr/>
        </p:nvSpPr>
        <p:spPr bwMode="auto">
          <a:xfrm>
            <a:off x="1774825" y="601663"/>
            <a:ext cx="666750" cy="3162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40" name="Line 16">
            <a:extLst>
              <a:ext uri="{FF2B5EF4-FFF2-40B4-BE49-F238E27FC236}">
                <a16:creationId xmlns:a16="http://schemas.microsoft.com/office/drawing/2014/main" id="{B65D01D4-4A1E-4E55-B783-8519C8B96D0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4013" y="601663"/>
            <a:ext cx="1420812" cy="3162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41" name="Line 17">
            <a:extLst>
              <a:ext uri="{FF2B5EF4-FFF2-40B4-BE49-F238E27FC236}">
                <a16:creationId xmlns:a16="http://schemas.microsoft.com/office/drawing/2014/main" id="{583F67E5-C916-407C-AE7D-D2099483A73D}"/>
              </a:ext>
            </a:extLst>
          </p:cNvPr>
          <p:cNvSpPr>
            <a:spLocks noChangeShapeType="1"/>
          </p:cNvSpPr>
          <p:nvPr/>
        </p:nvSpPr>
        <p:spPr bwMode="auto">
          <a:xfrm>
            <a:off x="1774825" y="601663"/>
            <a:ext cx="1588" cy="2894012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42" name="Oval 18">
            <a:extLst>
              <a:ext uri="{FF2B5EF4-FFF2-40B4-BE49-F238E27FC236}">
                <a16:creationId xmlns:a16="http://schemas.microsoft.com/office/drawing/2014/main" id="{00CE32F2-EEA9-4CE6-B760-47679C5FC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5775" y="3476625"/>
            <a:ext cx="38100" cy="38100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altLang="sr-Latn-R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43" name="Oval 19">
            <a:extLst>
              <a:ext uri="{FF2B5EF4-FFF2-40B4-BE49-F238E27FC236}">
                <a16:creationId xmlns:a16="http://schemas.microsoft.com/office/drawing/2014/main" id="{D8B5C8DB-3EBF-4DD2-9A62-D5E1EAD87F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0" y="3198813"/>
            <a:ext cx="38100" cy="39687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altLang="sr-Latn-R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44" name="Oval 22">
            <a:extLst>
              <a:ext uri="{FF2B5EF4-FFF2-40B4-BE49-F238E27FC236}">
                <a16:creationId xmlns:a16="http://schemas.microsoft.com/office/drawing/2014/main" id="{811185B3-F34B-45C3-8C1E-2B680FEA2E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963" y="3743325"/>
            <a:ext cx="38100" cy="39688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altLang="sr-Latn-R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45" name="Oval 25">
            <a:extLst>
              <a:ext uri="{FF2B5EF4-FFF2-40B4-BE49-F238E27FC236}">
                <a16:creationId xmlns:a16="http://schemas.microsoft.com/office/drawing/2014/main" id="{3CBCD2B0-97F5-4012-A90F-B004DA451C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2525" y="3743325"/>
            <a:ext cx="38100" cy="39688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altLang="sr-Latn-R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46" name="Oval 28">
            <a:extLst>
              <a:ext uri="{FF2B5EF4-FFF2-40B4-BE49-F238E27FC236}">
                <a16:creationId xmlns:a16="http://schemas.microsoft.com/office/drawing/2014/main" id="{E620EFA7-BBB8-4522-A749-B04B959D99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7063" y="3198813"/>
            <a:ext cx="38100" cy="39687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altLang="sr-Latn-R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47" name="Rectangle 32">
            <a:extLst>
              <a:ext uri="{FF2B5EF4-FFF2-40B4-BE49-F238E27FC236}">
                <a16:creationId xmlns:a16="http://schemas.microsoft.com/office/drawing/2014/main" id="{3C4380BE-ED3C-4E3E-AB28-A626DC757F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2913" y="277813"/>
            <a:ext cx="825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CS" altLang="sr-Latn-RS" sz="1800" b="1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</a:t>
            </a:r>
            <a:endParaRPr kumimoji="0" lang="sr-Latn-CS" altLang="sr-Latn-R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48" name="TekstniOkvir 29">
            <a:extLst>
              <a:ext uri="{FF2B5EF4-FFF2-40B4-BE49-F238E27FC236}">
                <a16:creationId xmlns:a16="http://schemas.microsoft.com/office/drawing/2014/main" id="{9F0D1571-907B-4B81-A334-A28337FBB4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995488"/>
            <a:ext cx="3571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</a:t>
            </a:r>
          </a:p>
        </p:txBody>
      </p:sp>
      <p:sp>
        <p:nvSpPr>
          <p:cNvPr id="1049" name="TekstniOkvir 30">
            <a:extLst>
              <a:ext uri="{FF2B5EF4-FFF2-40B4-BE49-F238E27FC236}">
                <a16:creationId xmlns:a16="http://schemas.microsoft.com/office/drawing/2014/main" id="{FC0E8146-8337-4F74-BB8C-C13AFEF38C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0325" y="3643313"/>
            <a:ext cx="3571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</a:p>
        </p:txBody>
      </p:sp>
      <p:sp>
        <p:nvSpPr>
          <p:cNvPr id="1050" name="TekstniOkvir 31">
            <a:extLst>
              <a:ext uri="{FF2B5EF4-FFF2-40B4-BE49-F238E27FC236}">
                <a16:creationId xmlns:a16="http://schemas.microsoft.com/office/drawing/2014/main" id="{30CCD97C-AC1E-4003-9E2C-32E6B7D2E1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175" y="1768475"/>
            <a:ext cx="3587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</a:t>
            </a:r>
          </a:p>
        </p:txBody>
      </p:sp>
      <p:sp>
        <p:nvSpPr>
          <p:cNvPr id="33" name="TekstniOkvir 32">
            <a:extLst>
              <a:ext uri="{FF2B5EF4-FFF2-40B4-BE49-F238E27FC236}">
                <a16:creationId xmlns:a16="http://schemas.microsoft.com/office/drawing/2014/main" id="{E902B297-1385-4E44-A692-BE509526B1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1100" y="2370138"/>
            <a:ext cx="5715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</a:t>
            </a:r>
            <a:r>
              <a:rPr kumimoji="0" lang="hr-HR" altLang="sr-Latn-RS" sz="2000" b="0" i="1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  <a:endParaRPr kumimoji="0" lang="hr-HR" altLang="sr-Latn-RS" sz="2000" b="0" i="1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52" name="TekstniOkvir 33">
            <a:extLst>
              <a:ext uri="{FF2B5EF4-FFF2-40B4-BE49-F238E27FC236}">
                <a16:creationId xmlns:a16="http://schemas.microsoft.com/office/drawing/2014/main" id="{9EBDECE6-B3D2-4BA6-82C2-D935D2CA1B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266700"/>
            <a:ext cx="38481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OPLOŠJE PIRAMIDE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zbroj površina svih njenih strana</a:t>
            </a:r>
          </a:p>
        </p:txBody>
      </p:sp>
      <p:grpSp>
        <p:nvGrpSpPr>
          <p:cNvPr id="5" name="Grupa 93">
            <a:extLst>
              <a:ext uri="{FF2B5EF4-FFF2-40B4-BE49-F238E27FC236}">
                <a16:creationId xmlns:a16="http://schemas.microsoft.com/office/drawing/2014/main" id="{084E1D4E-DE27-443C-A2C5-526886F7FCF2}"/>
              </a:ext>
            </a:extLst>
          </p:cNvPr>
          <p:cNvGrpSpPr>
            <a:grpSpLocks/>
          </p:cNvGrpSpPr>
          <p:nvPr/>
        </p:nvGrpSpPr>
        <p:grpSpPr bwMode="auto">
          <a:xfrm>
            <a:off x="215900" y="4648200"/>
            <a:ext cx="1763713" cy="1746250"/>
            <a:chOff x="292100" y="4813300"/>
            <a:chExt cx="1764271" cy="1746310"/>
          </a:xfrm>
        </p:grpSpPr>
        <p:sp>
          <p:nvSpPr>
            <p:cNvPr id="36" name="Pravokutnik 35">
              <a:extLst>
                <a:ext uri="{FF2B5EF4-FFF2-40B4-BE49-F238E27FC236}">
                  <a16:creationId xmlns:a16="http://schemas.microsoft.com/office/drawing/2014/main" id="{B41A9DE2-4F37-4FF5-844C-D5534EAAEE1A}"/>
                </a:ext>
              </a:extLst>
            </p:cNvPr>
            <p:cNvSpPr/>
            <p:nvPr/>
          </p:nvSpPr>
          <p:spPr>
            <a:xfrm>
              <a:off x="292100" y="4813300"/>
              <a:ext cx="1435554" cy="1435149"/>
            </a:xfrm>
            <a:prstGeom prst="rect">
              <a:avLst/>
            </a:prstGeom>
            <a:solidFill>
              <a:srgbClr val="FF0000">
                <a:alpha val="50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1800" b="0" i="1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endParaRPr>
            </a:p>
          </p:txBody>
        </p:sp>
        <p:sp>
          <p:nvSpPr>
            <p:cNvPr id="1086" name="TekstniOkvir 36">
              <a:extLst>
                <a:ext uri="{FF2B5EF4-FFF2-40B4-BE49-F238E27FC236}">
                  <a16:creationId xmlns:a16="http://schemas.microsoft.com/office/drawing/2014/main" id="{F84C4265-E270-4F7E-939D-84DB315E45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6325" y="6159500"/>
              <a:ext cx="35834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r-HR" altLang="sr-Latn-RS" sz="2000" b="0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a</a:t>
              </a:r>
            </a:p>
          </p:txBody>
        </p:sp>
        <p:sp>
          <p:nvSpPr>
            <p:cNvPr id="1087" name="TekstniOkvir 37">
              <a:extLst>
                <a:ext uri="{FF2B5EF4-FFF2-40B4-BE49-F238E27FC236}">
                  <a16:creationId xmlns:a16="http://schemas.microsoft.com/office/drawing/2014/main" id="{C602C2BD-4D62-45F5-B522-3EC0BA77E9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98025" y="5181600"/>
              <a:ext cx="35834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r-HR" altLang="sr-Latn-RS" sz="2000" b="0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a</a:t>
              </a:r>
            </a:p>
          </p:txBody>
        </p:sp>
        <p:sp>
          <p:nvSpPr>
            <p:cNvPr id="43" name="Pravokutnik 42">
              <a:extLst>
                <a:ext uri="{FF2B5EF4-FFF2-40B4-BE49-F238E27FC236}">
                  <a16:creationId xmlns:a16="http://schemas.microsoft.com/office/drawing/2014/main" id="{5B10F129-092E-4525-9D76-499B636A8BE7}"/>
                </a:ext>
              </a:extLst>
            </p:cNvPr>
            <p:cNvSpPr/>
            <p:nvPr/>
          </p:nvSpPr>
          <p:spPr>
            <a:xfrm>
              <a:off x="1551386" y="6069056"/>
              <a:ext cx="179444" cy="17939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r-HR" sz="1800" b="0" i="1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endParaRPr>
            </a:p>
          </p:txBody>
        </p:sp>
      </p:grpSp>
      <p:grpSp>
        <p:nvGrpSpPr>
          <p:cNvPr id="6" name="Grupa 68">
            <a:extLst>
              <a:ext uri="{FF2B5EF4-FFF2-40B4-BE49-F238E27FC236}">
                <a16:creationId xmlns:a16="http://schemas.microsoft.com/office/drawing/2014/main" id="{FF3EF6FD-8661-4B96-9057-A2868776156A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4140200"/>
            <a:ext cx="1473200" cy="2655888"/>
            <a:chOff x="3860800" y="863600"/>
            <a:chExt cx="1473200" cy="2656245"/>
          </a:xfrm>
        </p:grpSpPr>
        <p:sp>
          <p:nvSpPr>
            <p:cNvPr id="1079" name="TekstniOkvir 62">
              <a:extLst>
                <a:ext uri="{FF2B5EF4-FFF2-40B4-BE49-F238E27FC236}">
                  <a16:creationId xmlns:a16="http://schemas.microsoft.com/office/drawing/2014/main" id="{491D01C8-0DEC-4B1F-9EC9-4DDFAF4A02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41225" y="3119735"/>
              <a:ext cx="35834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r-HR" altLang="sr-Latn-RS" sz="2000" b="0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a</a:t>
              </a:r>
            </a:p>
          </p:txBody>
        </p:sp>
        <p:sp>
          <p:nvSpPr>
            <p:cNvPr id="64" name="Jednakokračni trokut 63">
              <a:extLst>
                <a:ext uri="{FF2B5EF4-FFF2-40B4-BE49-F238E27FC236}">
                  <a16:creationId xmlns:a16="http://schemas.microsoft.com/office/drawing/2014/main" id="{73CE3AD8-1F40-4552-B5A6-887658F4B905}"/>
                </a:ext>
              </a:extLst>
            </p:cNvPr>
            <p:cNvSpPr/>
            <p:nvPr/>
          </p:nvSpPr>
          <p:spPr>
            <a:xfrm>
              <a:off x="3860800" y="863600"/>
              <a:ext cx="1473200" cy="2362518"/>
            </a:xfrm>
            <a:prstGeom prst="triangle">
              <a:avLst>
                <a:gd name="adj" fmla="val 50877"/>
              </a:avLst>
            </a:prstGeom>
            <a:solidFill>
              <a:srgbClr val="0070C0">
                <a:alpha val="30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Char char="•"/>
                <a:tabLst/>
                <a:defRPr/>
              </a:pPr>
              <a:endParaRPr kumimoji="0" lang="hr-HR" sz="1800" b="0" i="1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endParaRPr>
            </a:p>
          </p:txBody>
        </p:sp>
        <p:sp>
          <p:nvSpPr>
            <p:cNvPr id="1081" name="TekstniOkvir 64">
              <a:extLst>
                <a:ext uri="{FF2B5EF4-FFF2-40B4-BE49-F238E27FC236}">
                  <a16:creationId xmlns:a16="http://schemas.microsoft.com/office/drawing/2014/main" id="{96899FC8-AFDB-4632-8F38-8D7FEAF284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24300" y="1768733"/>
              <a:ext cx="35834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r-HR" altLang="sr-Latn-RS" sz="2000" b="0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</a:t>
              </a:r>
            </a:p>
          </p:txBody>
        </p:sp>
        <p:sp>
          <p:nvSpPr>
            <p:cNvPr id="1082" name="TekstniOkvir 65">
              <a:extLst>
                <a:ext uri="{FF2B5EF4-FFF2-40B4-BE49-F238E27FC236}">
                  <a16:creationId xmlns:a16="http://schemas.microsoft.com/office/drawing/2014/main" id="{4FAA3ED8-9E8C-4402-B9E7-B6CE9AC7D5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31034" y="1768733"/>
              <a:ext cx="35834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r-HR" altLang="sr-Latn-RS" sz="2000" b="0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</a:t>
              </a:r>
            </a:p>
          </p:txBody>
        </p:sp>
        <p:cxnSp>
          <p:nvCxnSpPr>
            <p:cNvPr id="67" name="Ravni poveznik 66">
              <a:extLst>
                <a:ext uri="{FF2B5EF4-FFF2-40B4-BE49-F238E27FC236}">
                  <a16:creationId xmlns:a16="http://schemas.microsoft.com/office/drawing/2014/main" id="{686AC8E8-66B9-49A4-B958-3680E456CEB7}"/>
                </a:ext>
              </a:extLst>
            </p:cNvPr>
            <p:cNvCxnSpPr>
              <a:stCxn id="64" idx="0"/>
            </p:cNvCxnSpPr>
            <p:nvPr/>
          </p:nvCxnSpPr>
          <p:spPr>
            <a:xfrm rot="16200000" flipH="1">
              <a:off x="3435986" y="2037714"/>
              <a:ext cx="2357755" cy="9525"/>
            </a:xfrm>
            <a:prstGeom prst="line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4" name="TekstniOkvir 67">
              <a:extLst>
                <a:ext uri="{FF2B5EF4-FFF2-40B4-BE49-F238E27FC236}">
                  <a16:creationId xmlns:a16="http://schemas.microsoft.com/office/drawing/2014/main" id="{6431CE1A-D8F2-496A-8820-767048A56D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46600" y="2133600"/>
              <a:ext cx="5715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r-HR" altLang="sr-Latn-RS" sz="2000" b="0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v</a:t>
              </a:r>
              <a:r>
                <a:rPr kumimoji="0" lang="hr-HR" altLang="sr-Latn-RS" sz="2000" b="0" i="1" u="none" strike="noStrike" kern="1200" cap="none" spc="0" normalizeH="0" baseline="-2500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1</a:t>
              </a:r>
              <a:endParaRPr kumimoji="0" lang="hr-HR" altLang="sr-Latn-RS" sz="2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7" name="Grupa 69">
            <a:extLst>
              <a:ext uri="{FF2B5EF4-FFF2-40B4-BE49-F238E27FC236}">
                <a16:creationId xmlns:a16="http://schemas.microsoft.com/office/drawing/2014/main" id="{0CDFDA17-C37D-4271-ADAD-727CF1C18708}"/>
              </a:ext>
            </a:extLst>
          </p:cNvPr>
          <p:cNvGrpSpPr>
            <a:grpSpLocks/>
          </p:cNvGrpSpPr>
          <p:nvPr/>
        </p:nvGrpSpPr>
        <p:grpSpPr bwMode="auto">
          <a:xfrm>
            <a:off x="2222500" y="4140200"/>
            <a:ext cx="1473200" cy="2655888"/>
            <a:chOff x="3860800" y="863600"/>
            <a:chExt cx="1473200" cy="2656245"/>
          </a:xfrm>
        </p:grpSpPr>
        <p:sp>
          <p:nvSpPr>
            <p:cNvPr id="1073" name="TekstniOkvir 70">
              <a:extLst>
                <a:ext uri="{FF2B5EF4-FFF2-40B4-BE49-F238E27FC236}">
                  <a16:creationId xmlns:a16="http://schemas.microsoft.com/office/drawing/2014/main" id="{AF2D97DC-20C6-42E0-9FF2-2571BF7F48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41225" y="3119735"/>
              <a:ext cx="35834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r-HR" altLang="sr-Latn-RS" sz="2000" b="0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a</a:t>
              </a:r>
            </a:p>
          </p:txBody>
        </p:sp>
        <p:sp>
          <p:nvSpPr>
            <p:cNvPr id="72" name="Jednakokračni trokut 71">
              <a:extLst>
                <a:ext uri="{FF2B5EF4-FFF2-40B4-BE49-F238E27FC236}">
                  <a16:creationId xmlns:a16="http://schemas.microsoft.com/office/drawing/2014/main" id="{C07ECF97-CE4F-4FA2-91FB-B70472E4B375}"/>
                </a:ext>
              </a:extLst>
            </p:cNvPr>
            <p:cNvSpPr/>
            <p:nvPr/>
          </p:nvSpPr>
          <p:spPr>
            <a:xfrm>
              <a:off x="3860800" y="863600"/>
              <a:ext cx="1473200" cy="2362518"/>
            </a:xfrm>
            <a:prstGeom prst="triangle">
              <a:avLst>
                <a:gd name="adj" fmla="val 50877"/>
              </a:avLst>
            </a:prstGeom>
            <a:solidFill>
              <a:srgbClr val="0070C0">
                <a:alpha val="30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Char char="•"/>
                <a:tabLst/>
                <a:defRPr/>
              </a:pPr>
              <a:endParaRPr kumimoji="0" lang="hr-HR" sz="1800" b="0" i="1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endParaRPr>
            </a:p>
          </p:txBody>
        </p:sp>
        <p:sp>
          <p:nvSpPr>
            <p:cNvPr id="1075" name="TekstniOkvir 72">
              <a:extLst>
                <a:ext uri="{FF2B5EF4-FFF2-40B4-BE49-F238E27FC236}">
                  <a16:creationId xmlns:a16="http://schemas.microsoft.com/office/drawing/2014/main" id="{3CCE0226-413C-4BAA-A9F5-8630E4F0BB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24300" y="1768733"/>
              <a:ext cx="35834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r-HR" altLang="sr-Latn-RS" sz="2000" b="0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</a:t>
              </a:r>
            </a:p>
          </p:txBody>
        </p:sp>
        <p:sp>
          <p:nvSpPr>
            <p:cNvPr id="1076" name="TekstniOkvir 73">
              <a:extLst>
                <a:ext uri="{FF2B5EF4-FFF2-40B4-BE49-F238E27FC236}">
                  <a16:creationId xmlns:a16="http://schemas.microsoft.com/office/drawing/2014/main" id="{4DA531B7-EC67-4652-BC07-20AEFCBD98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31034" y="1768733"/>
              <a:ext cx="35834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r-HR" altLang="sr-Latn-RS" sz="2000" b="0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</a:t>
              </a:r>
            </a:p>
          </p:txBody>
        </p:sp>
        <p:cxnSp>
          <p:nvCxnSpPr>
            <p:cNvPr id="75" name="Ravni poveznik 74">
              <a:extLst>
                <a:ext uri="{FF2B5EF4-FFF2-40B4-BE49-F238E27FC236}">
                  <a16:creationId xmlns:a16="http://schemas.microsoft.com/office/drawing/2014/main" id="{97D56B0D-6542-4997-8BBF-8D618536C9C0}"/>
                </a:ext>
              </a:extLst>
            </p:cNvPr>
            <p:cNvCxnSpPr>
              <a:stCxn id="72" idx="0"/>
            </p:cNvCxnSpPr>
            <p:nvPr/>
          </p:nvCxnSpPr>
          <p:spPr>
            <a:xfrm rot="16200000" flipH="1">
              <a:off x="3435986" y="2037714"/>
              <a:ext cx="2357755" cy="9525"/>
            </a:xfrm>
            <a:prstGeom prst="line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8" name="TekstniOkvir 75">
              <a:extLst>
                <a:ext uri="{FF2B5EF4-FFF2-40B4-BE49-F238E27FC236}">
                  <a16:creationId xmlns:a16="http://schemas.microsoft.com/office/drawing/2014/main" id="{85548623-E073-4BC2-B12A-A32F498343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46600" y="2133600"/>
              <a:ext cx="5715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r-HR" altLang="sr-Latn-RS" sz="2000" b="0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v</a:t>
              </a:r>
              <a:r>
                <a:rPr kumimoji="0" lang="hr-HR" altLang="sr-Latn-RS" sz="2000" b="0" i="1" u="none" strike="noStrike" kern="1200" cap="none" spc="0" normalizeH="0" baseline="-2500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1</a:t>
              </a:r>
              <a:endParaRPr kumimoji="0" lang="hr-HR" altLang="sr-Latn-RS" sz="2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77" name="TekstniOkvir 76">
            <a:extLst>
              <a:ext uri="{FF2B5EF4-FFF2-40B4-BE49-F238E27FC236}">
                <a16:creationId xmlns:a16="http://schemas.microsoft.com/office/drawing/2014/main" id="{2F523E50-C9F8-42D5-A917-FCDC96A9BF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4100" y="5130800"/>
            <a:ext cx="6223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6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+</a:t>
            </a:r>
          </a:p>
        </p:txBody>
      </p:sp>
      <p:sp>
        <p:nvSpPr>
          <p:cNvPr id="78" name="TekstniOkvir 77">
            <a:extLst>
              <a:ext uri="{FF2B5EF4-FFF2-40B4-BE49-F238E27FC236}">
                <a16:creationId xmlns:a16="http://schemas.microsoft.com/office/drawing/2014/main" id="{8667F619-51BC-4156-A802-FBB29C66A1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3700" y="5194300"/>
            <a:ext cx="6223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6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+</a:t>
            </a:r>
          </a:p>
        </p:txBody>
      </p:sp>
      <p:grpSp>
        <p:nvGrpSpPr>
          <p:cNvPr id="8" name="Grupa 78">
            <a:extLst>
              <a:ext uri="{FF2B5EF4-FFF2-40B4-BE49-F238E27FC236}">
                <a16:creationId xmlns:a16="http://schemas.microsoft.com/office/drawing/2014/main" id="{011A7EF7-D2AD-4CD2-8737-DC7156EF7A62}"/>
              </a:ext>
            </a:extLst>
          </p:cNvPr>
          <p:cNvGrpSpPr>
            <a:grpSpLocks/>
          </p:cNvGrpSpPr>
          <p:nvPr/>
        </p:nvGrpSpPr>
        <p:grpSpPr bwMode="auto">
          <a:xfrm>
            <a:off x="5854700" y="4140200"/>
            <a:ext cx="1473200" cy="2655888"/>
            <a:chOff x="3860800" y="863600"/>
            <a:chExt cx="1473200" cy="2656245"/>
          </a:xfrm>
        </p:grpSpPr>
        <p:sp>
          <p:nvSpPr>
            <p:cNvPr id="1067" name="TekstniOkvir 79">
              <a:extLst>
                <a:ext uri="{FF2B5EF4-FFF2-40B4-BE49-F238E27FC236}">
                  <a16:creationId xmlns:a16="http://schemas.microsoft.com/office/drawing/2014/main" id="{19696B75-3C05-466C-B9FE-B48E56940A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41225" y="3119735"/>
              <a:ext cx="35834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r-HR" altLang="sr-Latn-RS" sz="2000" b="0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a</a:t>
              </a:r>
            </a:p>
          </p:txBody>
        </p:sp>
        <p:sp>
          <p:nvSpPr>
            <p:cNvPr id="81" name="Jednakokračni trokut 80">
              <a:extLst>
                <a:ext uri="{FF2B5EF4-FFF2-40B4-BE49-F238E27FC236}">
                  <a16:creationId xmlns:a16="http://schemas.microsoft.com/office/drawing/2014/main" id="{C3A2DE98-408A-4527-A4B4-E0321AD2BFB8}"/>
                </a:ext>
              </a:extLst>
            </p:cNvPr>
            <p:cNvSpPr/>
            <p:nvPr/>
          </p:nvSpPr>
          <p:spPr>
            <a:xfrm>
              <a:off x="3860800" y="863600"/>
              <a:ext cx="1473200" cy="2362518"/>
            </a:xfrm>
            <a:prstGeom prst="triangle">
              <a:avLst>
                <a:gd name="adj" fmla="val 50877"/>
              </a:avLst>
            </a:prstGeom>
            <a:solidFill>
              <a:srgbClr val="0070C0">
                <a:alpha val="30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Char char="•"/>
                <a:tabLst/>
                <a:defRPr/>
              </a:pPr>
              <a:endParaRPr kumimoji="0" lang="hr-HR" sz="1800" b="0" i="1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endParaRPr>
            </a:p>
          </p:txBody>
        </p:sp>
        <p:sp>
          <p:nvSpPr>
            <p:cNvPr id="1069" name="TekstniOkvir 81">
              <a:extLst>
                <a:ext uri="{FF2B5EF4-FFF2-40B4-BE49-F238E27FC236}">
                  <a16:creationId xmlns:a16="http://schemas.microsoft.com/office/drawing/2014/main" id="{CC193A73-308F-43F7-8052-9F5D93C9DA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24300" y="1768733"/>
              <a:ext cx="35834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r-HR" altLang="sr-Latn-RS" sz="2000" b="0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</a:t>
              </a:r>
            </a:p>
          </p:txBody>
        </p:sp>
        <p:sp>
          <p:nvSpPr>
            <p:cNvPr id="1070" name="TekstniOkvir 82">
              <a:extLst>
                <a:ext uri="{FF2B5EF4-FFF2-40B4-BE49-F238E27FC236}">
                  <a16:creationId xmlns:a16="http://schemas.microsoft.com/office/drawing/2014/main" id="{17457024-5B16-4411-8617-3EC7EDDAB8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31034" y="1768733"/>
              <a:ext cx="35834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r-HR" altLang="sr-Latn-RS" sz="2000" b="0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</a:t>
              </a:r>
            </a:p>
          </p:txBody>
        </p:sp>
        <p:cxnSp>
          <p:nvCxnSpPr>
            <p:cNvPr id="84" name="Ravni poveznik 83">
              <a:extLst>
                <a:ext uri="{FF2B5EF4-FFF2-40B4-BE49-F238E27FC236}">
                  <a16:creationId xmlns:a16="http://schemas.microsoft.com/office/drawing/2014/main" id="{64A07A56-D139-4D82-AEB7-182A94C2A499}"/>
                </a:ext>
              </a:extLst>
            </p:cNvPr>
            <p:cNvCxnSpPr>
              <a:stCxn id="81" idx="0"/>
            </p:cNvCxnSpPr>
            <p:nvPr/>
          </p:nvCxnSpPr>
          <p:spPr>
            <a:xfrm rot="16200000" flipH="1">
              <a:off x="3435986" y="2037714"/>
              <a:ext cx="2357755" cy="9525"/>
            </a:xfrm>
            <a:prstGeom prst="line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2" name="TekstniOkvir 84">
              <a:extLst>
                <a:ext uri="{FF2B5EF4-FFF2-40B4-BE49-F238E27FC236}">
                  <a16:creationId xmlns:a16="http://schemas.microsoft.com/office/drawing/2014/main" id="{06E290D2-70B2-4382-BCAA-EA357068B4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46600" y="2133600"/>
              <a:ext cx="5715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r-HR" altLang="sr-Latn-RS" sz="2000" b="0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v</a:t>
              </a:r>
              <a:r>
                <a:rPr kumimoji="0" lang="hr-HR" altLang="sr-Latn-RS" sz="2000" b="0" i="1" u="none" strike="noStrike" kern="1200" cap="none" spc="0" normalizeH="0" baseline="-2500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1</a:t>
              </a:r>
              <a:endParaRPr kumimoji="0" lang="hr-HR" altLang="sr-Latn-RS" sz="2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9" name="Grupa 85">
            <a:extLst>
              <a:ext uri="{FF2B5EF4-FFF2-40B4-BE49-F238E27FC236}">
                <a16:creationId xmlns:a16="http://schemas.microsoft.com/office/drawing/2014/main" id="{F02293EB-1756-44B0-BBA7-B43836C68F94}"/>
              </a:ext>
            </a:extLst>
          </p:cNvPr>
          <p:cNvGrpSpPr>
            <a:grpSpLocks/>
          </p:cNvGrpSpPr>
          <p:nvPr/>
        </p:nvGrpSpPr>
        <p:grpSpPr bwMode="auto">
          <a:xfrm>
            <a:off x="7670800" y="4140200"/>
            <a:ext cx="1473200" cy="2655888"/>
            <a:chOff x="3860800" y="863600"/>
            <a:chExt cx="1473200" cy="2656245"/>
          </a:xfrm>
        </p:grpSpPr>
        <p:sp>
          <p:nvSpPr>
            <p:cNvPr id="1061" name="TekstniOkvir 86">
              <a:extLst>
                <a:ext uri="{FF2B5EF4-FFF2-40B4-BE49-F238E27FC236}">
                  <a16:creationId xmlns:a16="http://schemas.microsoft.com/office/drawing/2014/main" id="{5CE0AC9A-6962-4CEC-89D9-A2ACE91A6A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41225" y="3119735"/>
              <a:ext cx="35834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r-HR" altLang="sr-Latn-RS" sz="2000" b="0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a</a:t>
              </a:r>
            </a:p>
          </p:txBody>
        </p:sp>
        <p:sp>
          <p:nvSpPr>
            <p:cNvPr id="88" name="Jednakokračni trokut 87">
              <a:extLst>
                <a:ext uri="{FF2B5EF4-FFF2-40B4-BE49-F238E27FC236}">
                  <a16:creationId xmlns:a16="http://schemas.microsoft.com/office/drawing/2014/main" id="{3B4D8C37-95B6-4663-A205-56BB34B405D9}"/>
                </a:ext>
              </a:extLst>
            </p:cNvPr>
            <p:cNvSpPr/>
            <p:nvPr/>
          </p:nvSpPr>
          <p:spPr>
            <a:xfrm>
              <a:off x="3860800" y="863600"/>
              <a:ext cx="1473200" cy="2362518"/>
            </a:xfrm>
            <a:prstGeom prst="triangle">
              <a:avLst>
                <a:gd name="adj" fmla="val 50877"/>
              </a:avLst>
            </a:prstGeom>
            <a:solidFill>
              <a:srgbClr val="0070C0">
                <a:alpha val="30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Char char="•"/>
                <a:tabLst/>
                <a:defRPr/>
              </a:pPr>
              <a:endParaRPr kumimoji="0" lang="hr-HR" sz="1800" b="0" i="1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Arial" charset="0"/>
              </a:endParaRPr>
            </a:p>
          </p:txBody>
        </p:sp>
        <p:sp>
          <p:nvSpPr>
            <p:cNvPr id="1063" name="TekstniOkvir 88">
              <a:extLst>
                <a:ext uri="{FF2B5EF4-FFF2-40B4-BE49-F238E27FC236}">
                  <a16:creationId xmlns:a16="http://schemas.microsoft.com/office/drawing/2014/main" id="{4FFF1730-EC1D-4044-B7C1-3087B7AB47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24300" y="1768733"/>
              <a:ext cx="35834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r-HR" altLang="sr-Latn-RS" sz="2000" b="0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</a:t>
              </a:r>
            </a:p>
          </p:txBody>
        </p:sp>
        <p:sp>
          <p:nvSpPr>
            <p:cNvPr id="1064" name="TekstniOkvir 89">
              <a:extLst>
                <a:ext uri="{FF2B5EF4-FFF2-40B4-BE49-F238E27FC236}">
                  <a16:creationId xmlns:a16="http://schemas.microsoft.com/office/drawing/2014/main" id="{F93BA5A9-DD5B-4445-A3AD-5B967D1C35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31034" y="1768733"/>
              <a:ext cx="35834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r-HR" altLang="sr-Latn-RS" sz="2000" b="0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</a:t>
              </a:r>
            </a:p>
          </p:txBody>
        </p:sp>
        <p:cxnSp>
          <p:nvCxnSpPr>
            <p:cNvPr id="91" name="Ravni poveznik 90">
              <a:extLst>
                <a:ext uri="{FF2B5EF4-FFF2-40B4-BE49-F238E27FC236}">
                  <a16:creationId xmlns:a16="http://schemas.microsoft.com/office/drawing/2014/main" id="{B0A523B4-9E46-4B9B-BBF8-3391C820CB52}"/>
                </a:ext>
              </a:extLst>
            </p:cNvPr>
            <p:cNvCxnSpPr>
              <a:stCxn id="88" idx="0"/>
            </p:cNvCxnSpPr>
            <p:nvPr/>
          </p:nvCxnSpPr>
          <p:spPr>
            <a:xfrm rot="16200000" flipH="1">
              <a:off x="3435986" y="2037714"/>
              <a:ext cx="2357755" cy="9525"/>
            </a:xfrm>
            <a:prstGeom prst="line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66" name="TekstniOkvir 91">
              <a:extLst>
                <a:ext uri="{FF2B5EF4-FFF2-40B4-BE49-F238E27FC236}">
                  <a16:creationId xmlns:a16="http://schemas.microsoft.com/office/drawing/2014/main" id="{5C1A9461-8E03-48E6-A741-9810E87820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46600" y="2133600"/>
              <a:ext cx="57150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r-HR" altLang="sr-Latn-RS" sz="2000" b="0" i="1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v</a:t>
              </a:r>
              <a:r>
                <a:rPr kumimoji="0" lang="hr-HR" altLang="sr-Latn-RS" sz="2000" b="0" i="1" u="none" strike="noStrike" kern="1200" cap="none" spc="0" normalizeH="0" baseline="-2500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1</a:t>
              </a:r>
              <a:endParaRPr kumimoji="0" lang="hr-HR" altLang="sr-Latn-RS" sz="2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93" name="TekstniOkvir 92">
            <a:extLst>
              <a:ext uri="{FF2B5EF4-FFF2-40B4-BE49-F238E27FC236}">
                <a16:creationId xmlns:a16="http://schemas.microsoft.com/office/drawing/2014/main" id="{841FAA5B-9C4E-40ED-B5F0-53AF724E3E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6300" y="5181600"/>
            <a:ext cx="6223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6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+</a:t>
            </a:r>
          </a:p>
        </p:txBody>
      </p:sp>
      <p:graphicFrame>
        <p:nvGraphicFramePr>
          <p:cNvPr id="95" name="Object 2">
            <a:extLst>
              <a:ext uri="{FF2B5EF4-FFF2-40B4-BE49-F238E27FC236}">
                <a16:creationId xmlns:a16="http://schemas.microsoft.com/office/drawing/2014/main" id="{EF2D38BE-0FAE-444A-9B94-1DB8D5E8E3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81550" y="1597025"/>
          <a:ext cx="2846388" cy="155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1815840" imgH="990360" progId="Equation.DSMT4">
                  <p:embed/>
                </p:oleObj>
              </mc:Choice>
              <mc:Fallback>
                <p:oleObj name="Equation" r:id="rId3" imgW="1815840" imgH="990360" progId="Equation.DSMT4">
                  <p:embed/>
                  <p:pic>
                    <p:nvPicPr>
                      <p:cNvPr id="95" name="Object 2">
                        <a:extLst>
                          <a:ext uri="{FF2B5EF4-FFF2-40B4-BE49-F238E27FC236}">
                            <a16:creationId xmlns:a16="http://schemas.microsoft.com/office/drawing/2014/main" id="{EF2D38BE-0FAE-444A-9B94-1DB8D5E8E3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1550" y="1597025"/>
                        <a:ext cx="2846388" cy="1552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33" grpId="0"/>
      <p:bldP spid="77" grpId="0"/>
      <p:bldP spid="78" grpId="0"/>
      <p:bldP spid="9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>
            <a:extLst>
              <a:ext uri="{FF2B5EF4-FFF2-40B4-BE49-F238E27FC236}">
                <a16:creationId xmlns:a16="http://schemas.microsoft.com/office/drawing/2014/main" id="{590E18BD-C019-4183-AB44-A1B67E4728B1}"/>
              </a:ext>
            </a:extLst>
          </p:cNvPr>
          <p:cNvSpPr>
            <a:spLocks/>
          </p:cNvSpPr>
          <p:nvPr/>
        </p:nvSpPr>
        <p:spPr bwMode="auto">
          <a:xfrm>
            <a:off x="820738" y="4465638"/>
            <a:ext cx="2832100" cy="544512"/>
          </a:xfrm>
          <a:custGeom>
            <a:avLst/>
            <a:gdLst>
              <a:gd name="T0" fmla="*/ 0 w 1784"/>
              <a:gd name="T1" fmla="*/ 2147483647 h 343"/>
              <a:gd name="T2" fmla="*/ 2147483647 w 1784"/>
              <a:gd name="T3" fmla="*/ 0 h 343"/>
              <a:gd name="T4" fmla="*/ 2147483647 w 1784"/>
              <a:gd name="T5" fmla="*/ 0 h 343"/>
              <a:gd name="T6" fmla="*/ 2147483647 w 1784"/>
              <a:gd name="T7" fmla="*/ 2147483647 h 343"/>
              <a:gd name="T8" fmla="*/ 0 w 1784"/>
              <a:gd name="T9" fmla="*/ 2147483647 h 34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784"/>
              <a:gd name="T16" fmla="*/ 0 h 343"/>
              <a:gd name="T17" fmla="*/ 1784 w 1784"/>
              <a:gd name="T18" fmla="*/ 343 h 34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784" h="343">
                <a:moveTo>
                  <a:pt x="0" y="343"/>
                </a:moveTo>
                <a:lnTo>
                  <a:pt x="469" y="0"/>
                </a:lnTo>
                <a:lnTo>
                  <a:pt x="1784" y="0"/>
                </a:lnTo>
                <a:lnTo>
                  <a:pt x="1316" y="343"/>
                </a:lnTo>
                <a:lnTo>
                  <a:pt x="0" y="343"/>
                </a:lnTo>
                <a:close/>
              </a:path>
            </a:pathLst>
          </a:custGeom>
          <a:solidFill>
            <a:srgbClr val="FF00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52" name="Line 7">
            <a:extLst>
              <a:ext uri="{FF2B5EF4-FFF2-40B4-BE49-F238E27FC236}">
                <a16:creationId xmlns:a16="http://schemas.microsoft.com/office/drawing/2014/main" id="{1FCF1419-DB1D-4EFF-8B47-225601AD09D2}"/>
              </a:ext>
            </a:extLst>
          </p:cNvPr>
          <p:cNvSpPr>
            <a:spLocks noChangeShapeType="1"/>
          </p:cNvSpPr>
          <p:nvPr/>
        </p:nvSpPr>
        <p:spPr bwMode="auto">
          <a:xfrm>
            <a:off x="817563" y="5010150"/>
            <a:ext cx="2087562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53" name="Line 8">
            <a:extLst>
              <a:ext uri="{FF2B5EF4-FFF2-40B4-BE49-F238E27FC236}">
                <a16:creationId xmlns:a16="http://schemas.microsoft.com/office/drawing/2014/main" id="{6D63C6D2-84A3-4E2A-BCC9-BCCF5768698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05125" y="4464050"/>
            <a:ext cx="744538" cy="5461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54" name="Line 9">
            <a:extLst>
              <a:ext uri="{FF2B5EF4-FFF2-40B4-BE49-F238E27FC236}">
                <a16:creationId xmlns:a16="http://schemas.microsoft.com/office/drawing/2014/main" id="{4CE5AB9D-C5BB-4224-8E24-F59308FDFE6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17563" y="4464050"/>
            <a:ext cx="744537" cy="546100"/>
          </a:xfrm>
          <a:prstGeom prst="line">
            <a:avLst/>
          </a:prstGeom>
          <a:noFill/>
          <a:ln w="6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55" name="Line 10">
            <a:extLst>
              <a:ext uri="{FF2B5EF4-FFF2-40B4-BE49-F238E27FC236}">
                <a16:creationId xmlns:a16="http://schemas.microsoft.com/office/drawing/2014/main" id="{C847ED79-5435-4B01-B3C4-B4A011AA919E}"/>
              </a:ext>
            </a:extLst>
          </p:cNvPr>
          <p:cNvSpPr>
            <a:spLocks noChangeShapeType="1"/>
          </p:cNvSpPr>
          <p:nvPr/>
        </p:nvSpPr>
        <p:spPr bwMode="auto">
          <a:xfrm>
            <a:off x="1562100" y="4464050"/>
            <a:ext cx="2087563" cy="1588"/>
          </a:xfrm>
          <a:prstGeom prst="line">
            <a:avLst/>
          </a:prstGeom>
          <a:noFill/>
          <a:ln w="6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56" name="Line 11">
            <a:extLst>
              <a:ext uri="{FF2B5EF4-FFF2-40B4-BE49-F238E27FC236}">
                <a16:creationId xmlns:a16="http://schemas.microsoft.com/office/drawing/2014/main" id="{149C6B05-E1C7-4E03-B116-3D455441BC1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17563" y="4464050"/>
            <a:ext cx="2832100" cy="546100"/>
          </a:xfrm>
          <a:prstGeom prst="line">
            <a:avLst/>
          </a:prstGeom>
          <a:noFill/>
          <a:ln w="0">
            <a:solidFill>
              <a:srgbClr val="0070C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57" name="Line 12">
            <a:extLst>
              <a:ext uri="{FF2B5EF4-FFF2-40B4-BE49-F238E27FC236}">
                <a16:creationId xmlns:a16="http://schemas.microsoft.com/office/drawing/2014/main" id="{0330CA39-2026-4F5F-A6DD-70D8D9FAA12B}"/>
              </a:ext>
            </a:extLst>
          </p:cNvPr>
          <p:cNvSpPr>
            <a:spLocks noChangeShapeType="1"/>
          </p:cNvSpPr>
          <p:nvPr/>
        </p:nvSpPr>
        <p:spPr bwMode="auto">
          <a:xfrm>
            <a:off x="1562100" y="4464050"/>
            <a:ext cx="1343025" cy="546100"/>
          </a:xfrm>
          <a:prstGeom prst="line">
            <a:avLst/>
          </a:prstGeom>
          <a:noFill/>
          <a:ln w="0">
            <a:solidFill>
              <a:srgbClr val="0070C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58" name="Line 13">
            <a:extLst>
              <a:ext uri="{FF2B5EF4-FFF2-40B4-BE49-F238E27FC236}">
                <a16:creationId xmlns:a16="http://schemas.microsoft.com/office/drawing/2014/main" id="{CD64084D-885B-411E-A05A-DE144902F99D}"/>
              </a:ext>
            </a:extLst>
          </p:cNvPr>
          <p:cNvSpPr>
            <a:spLocks noChangeShapeType="1"/>
          </p:cNvSpPr>
          <p:nvPr/>
        </p:nvSpPr>
        <p:spPr bwMode="auto">
          <a:xfrm>
            <a:off x="2238375" y="1847850"/>
            <a:ext cx="1411288" cy="2616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59" name="Line 14">
            <a:extLst>
              <a:ext uri="{FF2B5EF4-FFF2-40B4-BE49-F238E27FC236}">
                <a16:creationId xmlns:a16="http://schemas.microsoft.com/office/drawing/2014/main" id="{DA32AE7A-02CB-4E32-B179-1C631AACD4A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62100" y="1847850"/>
            <a:ext cx="676275" cy="2616200"/>
          </a:xfrm>
          <a:prstGeom prst="line">
            <a:avLst/>
          </a:prstGeom>
          <a:noFill/>
          <a:ln w="0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60" name="Line 15">
            <a:extLst>
              <a:ext uri="{FF2B5EF4-FFF2-40B4-BE49-F238E27FC236}">
                <a16:creationId xmlns:a16="http://schemas.microsoft.com/office/drawing/2014/main" id="{AE15C5FE-7708-49DC-81D5-80AD83F181CF}"/>
              </a:ext>
            </a:extLst>
          </p:cNvPr>
          <p:cNvSpPr>
            <a:spLocks noChangeShapeType="1"/>
          </p:cNvSpPr>
          <p:nvPr/>
        </p:nvSpPr>
        <p:spPr bwMode="auto">
          <a:xfrm>
            <a:off x="2238375" y="1847850"/>
            <a:ext cx="666750" cy="3162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61" name="Line 16">
            <a:extLst>
              <a:ext uri="{FF2B5EF4-FFF2-40B4-BE49-F238E27FC236}">
                <a16:creationId xmlns:a16="http://schemas.microsoft.com/office/drawing/2014/main" id="{6875C37D-9557-43BE-BCA0-4231FA35F94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17563" y="1847850"/>
            <a:ext cx="1420812" cy="3162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62" name="Line 17">
            <a:extLst>
              <a:ext uri="{FF2B5EF4-FFF2-40B4-BE49-F238E27FC236}">
                <a16:creationId xmlns:a16="http://schemas.microsoft.com/office/drawing/2014/main" id="{D5BCE073-1608-497D-AFA8-C1EFBE99F475}"/>
              </a:ext>
            </a:extLst>
          </p:cNvPr>
          <p:cNvSpPr>
            <a:spLocks noChangeShapeType="1"/>
          </p:cNvSpPr>
          <p:nvPr/>
        </p:nvSpPr>
        <p:spPr bwMode="auto">
          <a:xfrm>
            <a:off x="2238375" y="1847850"/>
            <a:ext cx="1588" cy="2894013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63" name="Oval 18">
            <a:extLst>
              <a:ext uri="{FF2B5EF4-FFF2-40B4-BE49-F238E27FC236}">
                <a16:creationId xmlns:a16="http://schemas.microsoft.com/office/drawing/2014/main" id="{1977AA2F-9E27-4FF4-91AF-8812FDC5D4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9325" y="4722813"/>
            <a:ext cx="38100" cy="38100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altLang="sr-Latn-R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64" name="Oval 19">
            <a:extLst>
              <a:ext uri="{FF2B5EF4-FFF2-40B4-BE49-F238E27FC236}">
                <a16:creationId xmlns:a16="http://schemas.microsoft.com/office/drawing/2014/main" id="{FC8ADAFD-4C93-4F24-BA9B-564FFCB488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3050" y="4445000"/>
            <a:ext cx="38100" cy="39688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altLang="sr-Latn-R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65" name="Oval 22">
            <a:extLst>
              <a:ext uri="{FF2B5EF4-FFF2-40B4-BE49-F238E27FC236}">
                <a16:creationId xmlns:a16="http://schemas.microsoft.com/office/drawing/2014/main" id="{7CC4912E-D794-4ED2-B787-B05624EA76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8513" y="4989513"/>
            <a:ext cx="38100" cy="39687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altLang="sr-Latn-R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66" name="Oval 25">
            <a:extLst>
              <a:ext uri="{FF2B5EF4-FFF2-40B4-BE49-F238E27FC236}">
                <a16:creationId xmlns:a16="http://schemas.microsoft.com/office/drawing/2014/main" id="{83E54DE1-13D6-4617-A628-6AACC5610A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6075" y="4989513"/>
            <a:ext cx="38100" cy="39687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altLang="sr-Latn-R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67" name="Oval 28">
            <a:extLst>
              <a:ext uri="{FF2B5EF4-FFF2-40B4-BE49-F238E27FC236}">
                <a16:creationId xmlns:a16="http://schemas.microsoft.com/office/drawing/2014/main" id="{2A3C58E2-26D0-4C17-9F3E-9AD839D728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0613" y="4445000"/>
            <a:ext cx="38100" cy="39688"/>
          </a:xfrm>
          <a:prstGeom prst="ellipse">
            <a:avLst/>
          </a:prstGeom>
          <a:solidFill>
            <a:srgbClr val="FFFFFF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altLang="sr-Latn-R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68" name="TekstniOkvir 21">
            <a:extLst>
              <a:ext uri="{FF2B5EF4-FFF2-40B4-BE49-F238E27FC236}">
                <a16:creationId xmlns:a16="http://schemas.microsoft.com/office/drawing/2014/main" id="{7C178D46-7E42-408F-88B5-C5C4C04A47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7550" y="3241675"/>
            <a:ext cx="3571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</a:t>
            </a:r>
          </a:p>
        </p:txBody>
      </p:sp>
      <p:sp>
        <p:nvSpPr>
          <p:cNvPr id="2069" name="TekstniOkvir 22">
            <a:extLst>
              <a:ext uri="{FF2B5EF4-FFF2-40B4-BE49-F238E27FC236}">
                <a16:creationId xmlns:a16="http://schemas.microsoft.com/office/drawing/2014/main" id="{A9ACA59A-A766-48CC-97F7-AE5B870EF1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6088" y="4940300"/>
            <a:ext cx="3587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</a:p>
        </p:txBody>
      </p:sp>
      <p:sp>
        <p:nvSpPr>
          <p:cNvPr id="2070" name="TekstniOkvir 23">
            <a:extLst>
              <a:ext uri="{FF2B5EF4-FFF2-40B4-BE49-F238E27FC236}">
                <a16:creationId xmlns:a16="http://schemas.microsoft.com/office/drawing/2014/main" id="{91D07610-EEEC-49AC-B3E9-8499EBC263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8725" y="3014663"/>
            <a:ext cx="3587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</a:t>
            </a:r>
          </a:p>
        </p:txBody>
      </p:sp>
      <p:sp>
        <p:nvSpPr>
          <p:cNvPr id="2071" name="TekstniOkvir 25">
            <a:extLst>
              <a:ext uri="{FF2B5EF4-FFF2-40B4-BE49-F238E27FC236}">
                <a16:creationId xmlns:a16="http://schemas.microsoft.com/office/drawing/2014/main" id="{5E501C80-77BD-481C-A54A-B16EFF6213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0175" y="254000"/>
            <a:ext cx="59055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OBUJAM (VOLUMEN) PIRAMIDE</a:t>
            </a:r>
          </a:p>
        </p:txBody>
      </p:sp>
      <p:graphicFrame>
        <p:nvGraphicFramePr>
          <p:cNvPr id="6146" name="Object 2">
            <a:extLst>
              <a:ext uri="{FF2B5EF4-FFF2-40B4-BE49-F238E27FC236}">
                <a16:creationId xmlns:a16="http://schemas.microsoft.com/office/drawing/2014/main" id="{A81D2F14-4280-4E9D-A186-0F37C4AF794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26038" y="2346325"/>
          <a:ext cx="1697037" cy="181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3" imgW="1231560" imgH="1320480" progId="Equation.DSMT4">
                  <p:embed/>
                </p:oleObj>
              </mc:Choice>
              <mc:Fallback>
                <p:oleObj name="Equation" r:id="rId3" imgW="1231560" imgH="1320480" progId="Equation.DSMT4">
                  <p:embed/>
                  <p:pic>
                    <p:nvPicPr>
                      <p:cNvPr id="6146" name="Object 2">
                        <a:extLst>
                          <a:ext uri="{FF2B5EF4-FFF2-40B4-BE49-F238E27FC236}">
                            <a16:creationId xmlns:a16="http://schemas.microsoft.com/office/drawing/2014/main" id="{A81D2F14-4280-4E9D-A186-0F37C4AF794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6038" y="2346325"/>
                        <a:ext cx="1697037" cy="1819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37">
            <a:extLst>
              <a:ext uri="{FF2B5EF4-FFF2-40B4-BE49-F238E27FC236}">
                <a16:creationId xmlns:a16="http://schemas.microsoft.com/office/drawing/2014/main" id="{F10BEBCA-1824-406B-B8AE-310A2718FD5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235825" y="4344988"/>
            <a:ext cx="1620838" cy="839787"/>
            <a:chOff x="1863" y="1701"/>
            <a:chExt cx="2034" cy="918"/>
          </a:xfrm>
        </p:grpSpPr>
        <p:sp>
          <p:nvSpPr>
            <p:cNvPr id="5237" name="Freeform 139">
              <a:extLst>
                <a:ext uri="{FF2B5EF4-FFF2-40B4-BE49-F238E27FC236}">
                  <a16:creationId xmlns:a16="http://schemas.microsoft.com/office/drawing/2014/main" id="{0ED5A901-8431-42B2-99A9-28E86025A6CF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4" y="1759"/>
              <a:ext cx="1890" cy="794"/>
            </a:xfrm>
            <a:custGeom>
              <a:avLst/>
              <a:gdLst>
                <a:gd name="T0" fmla="*/ 270 w 1890"/>
                <a:gd name="T1" fmla="*/ 838 h 780"/>
                <a:gd name="T2" fmla="*/ 1386 w 1890"/>
                <a:gd name="T3" fmla="*/ 838 h 780"/>
                <a:gd name="T4" fmla="*/ 1890 w 1890"/>
                <a:gd name="T5" fmla="*/ 400 h 780"/>
                <a:gd name="T6" fmla="*/ 1626 w 1890"/>
                <a:gd name="T7" fmla="*/ 0 h 780"/>
                <a:gd name="T8" fmla="*/ 594 w 1890"/>
                <a:gd name="T9" fmla="*/ 0 h 780"/>
                <a:gd name="T10" fmla="*/ 0 w 1890"/>
                <a:gd name="T11" fmla="*/ 483 h 780"/>
                <a:gd name="T12" fmla="*/ 270 w 1890"/>
                <a:gd name="T13" fmla="*/ 838 h 78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890"/>
                <a:gd name="T22" fmla="*/ 0 h 780"/>
                <a:gd name="T23" fmla="*/ 1890 w 1890"/>
                <a:gd name="T24" fmla="*/ 780 h 78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890" h="780">
                  <a:moveTo>
                    <a:pt x="270" y="780"/>
                  </a:moveTo>
                  <a:lnTo>
                    <a:pt x="1386" y="780"/>
                  </a:lnTo>
                  <a:lnTo>
                    <a:pt x="1890" y="372"/>
                  </a:lnTo>
                  <a:lnTo>
                    <a:pt x="1626" y="0"/>
                  </a:lnTo>
                  <a:lnTo>
                    <a:pt x="594" y="0"/>
                  </a:lnTo>
                  <a:lnTo>
                    <a:pt x="0" y="450"/>
                  </a:lnTo>
                  <a:lnTo>
                    <a:pt x="270" y="780"/>
                  </a:lnTo>
                  <a:close/>
                </a:path>
              </a:pathLst>
            </a:custGeom>
            <a:solidFill>
              <a:srgbClr val="0000FF">
                <a:alpha val="36078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238" name="AutoShape 138">
              <a:extLst>
                <a:ext uri="{FF2B5EF4-FFF2-40B4-BE49-F238E27FC236}">
                  <a16:creationId xmlns:a16="http://schemas.microsoft.com/office/drawing/2014/main" id="{6240DFE5-B92F-4377-9230-6E8C89808A0E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863" y="1701"/>
              <a:ext cx="2034" cy="9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</p:grpSp>
      <p:grpSp>
        <p:nvGrpSpPr>
          <p:cNvPr id="5123" name="Group 140">
            <a:extLst>
              <a:ext uri="{FF2B5EF4-FFF2-40B4-BE49-F238E27FC236}">
                <a16:creationId xmlns:a16="http://schemas.microsoft.com/office/drawing/2014/main" id="{89FBEFA5-8905-4E98-81DE-41DC61C6C94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235825" y="4344988"/>
            <a:ext cx="1620838" cy="839787"/>
            <a:chOff x="1863" y="1701"/>
            <a:chExt cx="2034" cy="918"/>
          </a:xfrm>
        </p:grpSpPr>
        <p:sp>
          <p:nvSpPr>
            <p:cNvPr id="5235" name="AutoShape 141">
              <a:extLst>
                <a:ext uri="{FF2B5EF4-FFF2-40B4-BE49-F238E27FC236}">
                  <a16:creationId xmlns:a16="http://schemas.microsoft.com/office/drawing/2014/main" id="{8D182983-AD21-4368-9A0C-8AD78B9CF85F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863" y="1701"/>
              <a:ext cx="2034" cy="9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236" name="Freeform 142">
              <a:extLst>
                <a:ext uri="{FF2B5EF4-FFF2-40B4-BE49-F238E27FC236}">
                  <a16:creationId xmlns:a16="http://schemas.microsoft.com/office/drawing/2014/main" id="{A743731A-E56B-41E7-A31D-4723323954C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1" y="1760"/>
              <a:ext cx="1890" cy="780"/>
            </a:xfrm>
            <a:custGeom>
              <a:avLst/>
              <a:gdLst>
                <a:gd name="T0" fmla="*/ 270 w 1890"/>
                <a:gd name="T1" fmla="*/ 780 h 780"/>
                <a:gd name="T2" fmla="*/ 1386 w 1890"/>
                <a:gd name="T3" fmla="*/ 780 h 780"/>
                <a:gd name="T4" fmla="*/ 1890 w 1890"/>
                <a:gd name="T5" fmla="*/ 372 h 780"/>
                <a:gd name="T6" fmla="*/ 1626 w 1890"/>
                <a:gd name="T7" fmla="*/ 0 h 780"/>
                <a:gd name="T8" fmla="*/ 594 w 1890"/>
                <a:gd name="T9" fmla="*/ 0 h 780"/>
                <a:gd name="T10" fmla="*/ 0 w 1890"/>
                <a:gd name="T11" fmla="*/ 450 h 780"/>
                <a:gd name="T12" fmla="*/ 270 w 1890"/>
                <a:gd name="T13" fmla="*/ 780 h 78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890"/>
                <a:gd name="T22" fmla="*/ 0 h 780"/>
                <a:gd name="T23" fmla="*/ 1890 w 1890"/>
                <a:gd name="T24" fmla="*/ 780 h 78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890" h="780">
                  <a:moveTo>
                    <a:pt x="270" y="780"/>
                  </a:moveTo>
                  <a:lnTo>
                    <a:pt x="1386" y="780"/>
                  </a:lnTo>
                  <a:lnTo>
                    <a:pt x="1890" y="372"/>
                  </a:lnTo>
                  <a:lnTo>
                    <a:pt x="1626" y="0"/>
                  </a:lnTo>
                  <a:lnTo>
                    <a:pt x="594" y="0"/>
                  </a:lnTo>
                  <a:lnTo>
                    <a:pt x="0" y="450"/>
                  </a:lnTo>
                  <a:lnTo>
                    <a:pt x="270" y="780"/>
                  </a:lnTo>
                  <a:close/>
                </a:path>
              </a:pathLst>
            </a:custGeom>
            <a:solidFill>
              <a:srgbClr val="0000FF">
                <a:alpha val="36078"/>
              </a:srgbClr>
            </a:solidFill>
            <a:ln w="0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</p:grpSp>
      <p:grpSp>
        <p:nvGrpSpPr>
          <p:cNvPr id="5124" name="Group 102">
            <a:extLst>
              <a:ext uri="{FF2B5EF4-FFF2-40B4-BE49-F238E27FC236}">
                <a16:creationId xmlns:a16="http://schemas.microsoft.com/office/drawing/2014/main" id="{D14E9712-C975-47F6-B8F3-75800106D96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137150" y="4021138"/>
            <a:ext cx="1566863" cy="873125"/>
            <a:chOff x="3266" y="754"/>
            <a:chExt cx="1962" cy="918"/>
          </a:xfrm>
        </p:grpSpPr>
        <p:sp>
          <p:nvSpPr>
            <p:cNvPr id="5233" name="Freeform 104">
              <a:extLst>
                <a:ext uri="{FF2B5EF4-FFF2-40B4-BE49-F238E27FC236}">
                  <a16:creationId xmlns:a16="http://schemas.microsoft.com/office/drawing/2014/main" id="{CE3BA62A-33A8-43D0-A9C9-D8CA308CF4F7}"/>
                </a:ext>
              </a:extLst>
            </p:cNvPr>
            <p:cNvSpPr>
              <a:spLocks/>
            </p:cNvSpPr>
            <p:nvPr/>
          </p:nvSpPr>
          <p:spPr bwMode="auto">
            <a:xfrm>
              <a:off x="3338" y="826"/>
              <a:ext cx="1812" cy="780"/>
            </a:xfrm>
            <a:custGeom>
              <a:avLst/>
              <a:gdLst>
                <a:gd name="T0" fmla="*/ 444 w 1812"/>
                <a:gd name="T1" fmla="*/ 780 h 780"/>
                <a:gd name="T2" fmla="*/ 1470 w 1812"/>
                <a:gd name="T3" fmla="*/ 780 h 780"/>
                <a:gd name="T4" fmla="*/ 1812 w 1812"/>
                <a:gd name="T5" fmla="*/ 324 h 780"/>
                <a:gd name="T6" fmla="*/ 1080 w 1812"/>
                <a:gd name="T7" fmla="*/ 0 h 780"/>
                <a:gd name="T8" fmla="*/ 0 w 1812"/>
                <a:gd name="T9" fmla="*/ 408 h 780"/>
                <a:gd name="T10" fmla="*/ 444 w 1812"/>
                <a:gd name="T11" fmla="*/ 780 h 78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812"/>
                <a:gd name="T19" fmla="*/ 0 h 780"/>
                <a:gd name="T20" fmla="*/ 1812 w 1812"/>
                <a:gd name="T21" fmla="*/ 780 h 78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812" h="780">
                  <a:moveTo>
                    <a:pt x="444" y="780"/>
                  </a:moveTo>
                  <a:lnTo>
                    <a:pt x="1470" y="780"/>
                  </a:lnTo>
                  <a:lnTo>
                    <a:pt x="1812" y="324"/>
                  </a:lnTo>
                  <a:lnTo>
                    <a:pt x="1080" y="0"/>
                  </a:lnTo>
                  <a:lnTo>
                    <a:pt x="0" y="408"/>
                  </a:lnTo>
                  <a:lnTo>
                    <a:pt x="444" y="780"/>
                  </a:lnTo>
                  <a:close/>
                </a:path>
              </a:pathLst>
            </a:custGeom>
            <a:solidFill>
              <a:srgbClr val="008000">
                <a:alpha val="3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234" name="AutoShape 103">
              <a:extLst>
                <a:ext uri="{FF2B5EF4-FFF2-40B4-BE49-F238E27FC236}">
                  <a16:creationId xmlns:a16="http://schemas.microsoft.com/office/drawing/2014/main" id="{D8C2EA3A-6594-4FED-8227-55808438D8A9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266" y="754"/>
              <a:ext cx="1962" cy="9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</p:grpSp>
      <p:grpSp>
        <p:nvGrpSpPr>
          <p:cNvPr id="5" name="Group 99">
            <a:extLst>
              <a:ext uri="{FF2B5EF4-FFF2-40B4-BE49-F238E27FC236}">
                <a16:creationId xmlns:a16="http://schemas.microsoft.com/office/drawing/2014/main" id="{A652F184-CD28-4EE9-A740-215A93435E6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137150" y="4022725"/>
            <a:ext cx="1566863" cy="873125"/>
            <a:chOff x="3266" y="754"/>
            <a:chExt cx="1962" cy="918"/>
          </a:xfrm>
        </p:grpSpPr>
        <p:sp>
          <p:nvSpPr>
            <p:cNvPr id="5231" name="Freeform 101">
              <a:extLst>
                <a:ext uri="{FF2B5EF4-FFF2-40B4-BE49-F238E27FC236}">
                  <a16:creationId xmlns:a16="http://schemas.microsoft.com/office/drawing/2014/main" id="{6A0947E3-99B2-4DDA-8163-3B2E6DD2CA2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38" y="826"/>
              <a:ext cx="1812" cy="780"/>
            </a:xfrm>
            <a:custGeom>
              <a:avLst/>
              <a:gdLst>
                <a:gd name="T0" fmla="*/ 444 w 1812"/>
                <a:gd name="T1" fmla="*/ 780 h 780"/>
                <a:gd name="T2" fmla="*/ 1470 w 1812"/>
                <a:gd name="T3" fmla="*/ 780 h 780"/>
                <a:gd name="T4" fmla="*/ 1812 w 1812"/>
                <a:gd name="T5" fmla="*/ 324 h 780"/>
                <a:gd name="T6" fmla="*/ 1080 w 1812"/>
                <a:gd name="T7" fmla="*/ 0 h 780"/>
                <a:gd name="T8" fmla="*/ 0 w 1812"/>
                <a:gd name="T9" fmla="*/ 408 h 780"/>
                <a:gd name="T10" fmla="*/ 444 w 1812"/>
                <a:gd name="T11" fmla="*/ 780 h 78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812"/>
                <a:gd name="T19" fmla="*/ 0 h 780"/>
                <a:gd name="T20" fmla="*/ 1812 w 1812"/>
                <a:gd name="T21" fmla="*/ 780 h 78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812" h="780">
                  <a:moveTo>
                    <a:pt x="444" y="780"/>
                  </a:moveTo>
                  <a:lnTo>
                    <a:pt x="1470" y="780"/>
                  </a:lnTo>
                  <a:lnTo>
                    <a:pt x="1812" y="324"/>
                  </a:lnTo>
                  <a:lnTo>
                    <a:pt x="1080" y="0"/>
                  </a:lnTo>
                  <a:lnTo>
                    <a:pt x="0" y="408"/>
                  </a:lnTo>
                  <a:lnTo>
                    <a:pt x="444" y="780"/>
                  </a:lnTo>
                  <a:close/>
                </a:path>
              </a:pathLst>
            </a:custGeom>
            <a:solidFill>
              <a:srgbClr val="008000">
                <a:alpha val="34901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232" name="AutoShape 100">
              <a:extLst>
                <a:ext uri="{FF2B5EF4-FFF2-40B4-BE49-F238E27FC236}">
                  <a16:creationId xmlns:a16="http://schemas.microsoft.com/office/drawing/2014/main" id="{75BA3099-9EEB-420D-A8A8-9A8EA151D4CB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266" y="754"/>
              <a:ext cx="1962" cy="9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</p:grpSp>
      <p:grpSp>
        <p:nvGrpSpPr>
          <p:cNvPr id="5126" name="Group 72">
            <a:extLst>
              <a:ext uri="{FF2B5EF4-FFF2-40B4-BE49-F238E27FC236}">
                <a16:creationId xmlns:a16="http://schemas.microsoft.com/office/drawing/2014/main" id="{8F90E345-6977-4B77-A463-FF58125D93CD}"/>
              </a:ext>
            </a:extLst>
          </p:cNvPr>
          <p:cNvGrpSpPr>
            <a:grpSpLocks/>
          </p:cNvGrpSpPr>
          <p:nvPr/>
        </p:nvGrpSpPr>
        <p:grpSpPr bwMode="auto">
          <a:xfrm>
            <a:off x="5129213" y="2400300"/>
            <a:ext cx="1577975" cy="2505075"/>
            <a:chOff x="1890" y="843"/>
            <a:chExt cx="1980" cy="2634"/>
          </a:xfrm>
        </p:grpSpPr>
        <p:sp>
          <p:nvSpPr>
            <p:cNvPr id="5205" name="Line 73">
              <a:extLst>
                <a:ext uri="{FF2B5EF4-FFF2-40B4-BE49-F238E27FC236}">
                  <a16:creationId xmlns:a16="http://schemas.microsoft.com/office/drawing/2014/main" id="{47466507-A3CD-413C-80C0-63A1EB5311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48" y="921"/>
              <a:ext cx="1" cy="1700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206" name="AutoShape 75">
              <a:extLst>
                <a:ext uri="{FF2B5EF4-FFF2-40B4-BE49-F238E27FC236}">
                  <a16:creationId xmlns:a16="http://schemas.microsoft.com/office/drawing/2014/main" id="{7E68C543-FE80-4FE1-878A-FFFA42E0107A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890" y="843"/>
              <a:ext cx="1980" cy="2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207" name="Line 76">
              <a:extLst>
                <a:ext uri="{FF2B5EF4-FFF2-40B4-BE49-F238E27FC236}">
                  <a16:creationId xmlns:a16="http://schemas.microsoft.com/office/drawing/2014/main" id="{6ADDB0F4-6D16-4245-8C54-0ADF80ED3A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12" y="3393"/>
              <a:ext cx="1026" cy="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208" name="Line 77">
              <a:extLst>
                <a:ext uri="{FF2B5EF4-FFF2-40B4-BE49-F238E27FC236}">
                  <a16:creationId xmlns:a16="http://schemas.microsoft.com/office/drawing/2014/main" id="{A403AC01-1C9E-49BF-A93C-3468897F316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38" y="2944"/>
              <a:ext cx="342" cy="449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209" name="Line 78">
              <a:extLst>
                <a:ext uri="{FF2B5EF4-FFF2-40B4-BE49-F238E27FC236}">
                  <a16:creationId xmlns:a16="http://schemas.microsoft.com/office/drawing/2014/main" id="{300368D9-302E-49D4-938D-FBBC9800A9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48" y="2621"/>
              <a:ext cx="732" cy="323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210" name="Line 79">
              <a:extLst>
                <a:ext uri="{FF2B5EF4-FFF2-40B4-BE49-F238E27FC236}">
                  <a16:creationId xmlns:a16="http://schemas.microsoft.com/office/drawing/2014/main" id="{EDB233BF-ED9A-4758-B94F-D0DD43A3D0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68" y="2621"/>
              <a:ext cx="1080" cy="407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211" name="Line 80">
              <a:extLst>
                <a:ext uri="{FF2B5EF4-FFF2-40B4-BE49-F238E27FC236}">
                  <a16:creationId xmlns:a16="http://schemas.microsoft.com/office/drawing/2014/main" id="{7F2C1760-B4B2-46A8-B770-DA87B16F63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3028"/>
              <a:ext cx="444" cy="365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212" name="Line 81">
              <a:extLst>
                <a:ext uri="{FF2B5EF4-FFF2-40B4-BE49-F238E27FC236}">
                  <a16:creationId xmlns:a16="http://schemas.microsoft.com/office/drawing/2014/main" id="{5594972A-F5A1-471E-9680-51E6230FE5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38" y="1699"/>
              <a:ext cx="1" cy="1694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213" name="Line 82">
              <a:extLst>
                <a:ext uri="{FF2B5EF4-FFF2-40B4-BE49-F238E27FC236}">
                  <a16:creationId xmlns:a16="http://schemas.microsoft.com/office/drawing/2014/main" id="{749BE43C-93B0-4316-B236-99D169C138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12" y="1699"/>
              <a:ext cx="1026" cy="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214" name="Line 83">
              <a:extLst>
                <a:ext uri="{FF2B5EF4-FFF2-40B4-BE49-F238E27FC236}">
                  <a16:creationId xmlns:a16="http://schemas.microsoft.com/office/drawing/2014/main" id="{07E540E2-1D59-47AB-B3EB-6BA120E28C4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38" y="1244"/>
              <a:ext cx="342" cy="455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215" name="Line 84">
              <a:extLst>
                <a:ext uri="{FF2B5EF4-FFF2-40B4-BE49-F238E27FC236}">
                  <a16:creationId xmlns:a16="http://schemas.microsoft.com/office/drawing/2014/main" id="{3B2F56B3-4F40-4DFC-B21E-D5FB83DAB6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48" y="921"/>
              <a:ext cx="732" cy="323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216" name="Line 85">
              <a:extLst>
                <a:ext uri="{FF2B5EF4-FFF2-40B4-BE49-F238E27FC236}">
                  <a16:creationId xmlns:a16="http://schemas.microsoft.com/office/drawing/2014/main" id="{DE54CC21-1FCA-4822-9FF5-0A30E0CAD5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68" y="921"/>
              <a:ext cx="1080" cy="407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217" name="Line 86">
              <a:extLst>
                <a:ext uri="{FF2B5EF4-FFF2-40B4-BE49-F238E27FC236}">
                  <a16:creationId xmlns:a16="http://schemas.microsoft.com/office/drawing/2014/main" id="{EE1E5209-CC23-4F50-8A7F-496229E418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1328"/>
              <a:ext cx="444" cy="37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218" name="Line 87">
              <a:extLst>
                <a:ext uri="{FF2B5EF4-FFF2-40B4-BE49-F238E27FC236}">
                  <a16:creationId xmlns:a16="http://schemas.microsoft.com/office/drawing/2014/main" id="{DF64E0C5-26A9-4746-83F9-65EEF804BB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80" y="1244"/>
              <a:ext cx="1" cy="1700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219" name="Line 88">
              <a:extLst>
                <a:ext uri="{FF2B5EF4-FFF2-40B4-BE49-F238E27FC236}">
                  <a16:creationId xmlns:a16="http://schemas.microsoft.com/office/drawing/2014/main" id="{9C986314-859F-4E36-9F55-1D42271285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12" y="1699"/>
              <a:ext cx="1" cy="1694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220" name="Line 89">
              <a:extLst>
                <a:ext uri="{FF2B5EF4-FFF2-40B4-BE49-F238E27FC236}">
                  <a16:creationId xmlns:a16="http://schemas.microsoft.com/office/drawing/2014/main" id="{67FA48D6-778C-4918-AFB1-D06110998C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1328"/>
              <a:ext cx="1" cy="1700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221" name="Oval 90">
              <a:extLst>
                <a:ext uri="{FF2B5EF4-FFF2-40B4-BE49-F238E27FC236}">
                  <a16:creationId xmlns:a16="http://schemas.microsoft.com/office/drawing/2014/main" id="{1532F0CD-D00C-42C8-B01B-53D0B5652A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8" y="896"/>
              <a:ext cx="59" cy="49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5222" name="Oval 91">
              <a:extLst>
                <a:ext uri="{FF2B5EF4-FFF2-40B4-BE49-F238E27FC236}">
                  <a16:creationId xmlns:a16="http://schemas.microsoft.com/office/drawing/2014/main" id="{2A9DCACA-755A-4F40-98FE-F040382876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4" y="1303"/>
              <a:ext cx="59" cy="49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5223" name="Oval 92">
              <a:extLst>
                <a:ext uri="{FF2B5EF4-FFF2-40B4-BE49-F238E27FC236}">
                  <a16:creationId xmlns:a16="http://schemas.microsoft.com/office/drawing/2014/main" id="{34D445DF-CCC1-4EC4-97AB-F9CB3CBA9A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2" y="1674"/>
              <a:ext cx="59" cy="49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5224" name="Oval 93">
              <a:extLst>
                <a:ext uri="{FF2B5EF4-FFF2-40B4-BE49-F238E27FC236}">
                  <a16:creationId xmlns:a16="http://schemas.microsoft.com/office/drawing/2014/main" id="{AD53DBD9-5D32-40DE-8C96-11C5EF2142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1219"/>
              <a:ext cx="59" cy="49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5225" name="Oval 94">
              <a:extLst>
                <a:ext uri="{FF2B5EF4-FFF2-40B4-BE49-F238E27FC236}">
                  <a16:creationId xmlns:a16="http://schemas.microsoft.com/office/drawing/2014/main" id="{FD0C81A0-C5DC-4664-986D-3B331EFB3F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2" y="3366"/>
              <a:ext cx="59" cy="49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5226" name="Oval 95">
              <a:extLst>
                <a:ext uri="{FF2B5EF4-FFF2-40B4-BE49-F238E27FC236}">
                  <a16:creationId xmlns:a16="http://schemas.microsoft.com/office/drawing/2014/main" id="{00B1AB68-8303-4A6D-9A97-805453F04D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3366"/>
              <a:ext cx="59" cy="49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5227" name="Oval 96">
              <a:extLst>
                <a:ext uri="{FF2B5EF4-FFF2-40B4-BE49-F238E27FC236}">
                  <a16:creationId xmlns:a16="http://schemas.microsoft.com/office/drawing/2014/main" id="{E3C60EAF-DF15-43AF-A390-8CA52E9443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50" y="2922"/>
              <a:ext cx="59" cy="49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5228" name="Oval 97">
              <a:extLst>
                <a:ext uri="{FF2B5EF4-FFF2-40B4-BE49-F238E27FC236}">
                  <a16:creationId xmlns:a16="http://schemas.microsoft.com/office/drawing/2014/main" id="{F89F10F8-2D59-482D-85D3-C9F417FEA6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1" y="3001"/>
              <a:ext cx="59" cy="49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5229" name="Oval 98">
              <a:extLst>
                <a:ext uri="{FF2B5EF4-FFF2-40B4-BE49-F238E27FC236}">
                  <a16:creationId xmlns:a16="http://schemas.microsoft.com/office/drawing/2014/main" id="{7EDA446A-EE6E-40C4-B97A-F27EFAD45A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1674"/>
              <a:ext cx="59" cy="49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5230" name="Oval 74">
              <a:extLst>
                <a:ext uri="{FF2B5EF4-FFF2-40B4-BE49-F238E27FC236}">
                  <a16:creationId xmlns:a16="http://schemas.microsoft.com/office/drawing/2014/main" id="{35228B02-2B62-43CC-B56A-60D13B1E41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1" y="2594"/>
              <a:ext cx="59" cy="49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</p:grpSp>
      <p:sp>
        <p:nvSpPr>
          <p:cNvPr id="4147" name="Freeform 51">
            <a:extLst>
              <a:ext uri="{FF2B5EF4-FFF2-40B4-BE49-F238E27FC236}">
                <a16:creationId xmlns:a16="http://schemas.microsoft.com/office/drawing/2014/main" id="{A55478B4-79ED-45E9-BF9B-3BEABAF57E7B}"/>
              </a:ext>
            </a:extLst>
          </p:cNvPr>
          <p:cNvSpPr>
            <a:spLocks/>
          </p:cNvSpPr>
          <p:nvPr/>
        </p:nvSpPr>
        <p:spPr bwMode="auto">
          <a:xfrm>
            <a:off x="2652713" y="4327525"/>
            <a:ext cx="1990725" cy="1025525"/>
          </a:xfrm>
          <a:custGeom>
            <a:avLst/>
            <a:gdLst>
              <a:gd name="T0" fmla="*/ 2147483647 w 1254"/>
              <a:gd name="T1" fmla="*/ 2147483647 h 646"/>
              <a:gd name="T2" fmla="*/ 2147483647 w 1254"/>
              <a:gd name="T3" fmla="*/ 2147483647 h 646"/>
              <a:gd name="T4" fmla="*/ 2147483647 w 1254"/>
              <a:gd name="T5" fmla="*/ 0 h 646"/>
              <a:gd name="T6" fmla="*/ 0 w 1254"/>
              <a:gd name="T7" fmla="*/ 2147483647 h 646"/>
              <a:gd name="T8" fmla="*/ 2147483647 w 1254"/>
              <a:gd name="T9" fmla="*/ 2147483647 h 64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54"/>
              <a:gd name="T16" fmla="*/ 0 h 646"/>
              <a:gd name="T17" fmla="*/ 1254 w 1254"/>
              <a:gd name="T18" fmla="*/ 646 h 64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54" h="646">
                <a:moveTo>
                  <a:pt x="306" y="646"/>
                </a:moveTo>
                <a:lnTo>
                  <a:pt x="1254" y="646"/>
                </a:lnTo>
                <a:lnTo>
                  <a:pt x="744" y="0"/>
                </a:lnTo>
                <a:lnTo>
                  <a:pt x="0" y="323"/>
                </a:lnTo>
                <a:lnTo>
                  <a:pt x="306" y="646"/>
                </a:lnTo>
                <a:close/>
              </a:path>
            </a:pathLst>
          </a:custGeom>
          <a:solidFill>
            <a:srgbClr val="FF0000">
              <a:alpha val="36078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5128" name="Freeform 28">
            <a:extLst>
              <a:ext uri="{FF2B5EF4-FFF2-40B4-BE49-F238E27FC236}">
                <a16:creationId xmlns:a16="http://schemas.microsoft.com/office/drawing/2014/main" id="{BF23BF75-2045-43CE-B533-B3DD4C58D356}"/>
              </a:ext>
            </a:extLst>
          </p:cNvPr>
          <p:cNvSpPr>
            <a:spLocks/>
          </p:cNvSpPr>
          <p:nvPr/>
        </p:nvSpPr>
        <p:spPr bwMode="auto">
          <a:xfrm>
            <a:off x="2659063" y="4327525"/>
            <a:ext cx="1990725" cy="1028700"/>
          </a:xfrm>
          <a:custGeom>
            <a:avLst/>
            <a:gdLst>
              <a:gd name="T0" fmla="*/ 2147483647 w 1254"/>
              <a:gd name="T1" fmla="*/ 2147483647 h 646"/>
              <a:gd name="T2" fmla="*/ 2147483647 w 1254"/>
              <a:gd name="T3" fmla="*/ 2147483647 h 646"/>
              <a:gd name="T4" fmla="*/ 2147483647 w 1254"/>
              <a:gd name="T5" fmla="*/ 0 h 646"/>
              <a:gd name="T6" fmla="*/ 0 w 1254"/>
              <a:gd name="T7" fmla="*/ 2147483647 h 646"/>
              <a:gd name="T8" fmla="*/ 2147483647 w 1254"/>
              <a:gd name="T9" fmla="*/ 2147483647 h 64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54"/>
              <a:gd name="T16" fmla="*/ 0 h 646"/>
              <a:gd name="T17" fmla="*/ 1254 w 1254"/>
              <a:gd name="T18" fmla="*/ 646 h 64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54" h="646">
                <a:moveTo>
                  <a:pt x="306" y="646"/>
                </a:moveTo>
                <a:lnTo>
                  <a:pt x="1254" y="646"/>
                </a:lnTo>
                <a:lnTo>
                  <a:pt x="744" y="0"/>
                </a:lnTo>
                <a:lnTo>
                  <a:pt x="0" y="323"/>
                </a:lnTo>
                <a:lnTo>
                  <a:pt x="306" y="646"/>
                </a:lnTo>
                <a:close/>
              </a:path>
            </a:pathLst>
          </a:custGeom>
          <a:solidFill>
            <a:srgbClr val="FF0000">
              <a:alpha val="36078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4121" name="Freeform 25">
            <a:extLst>
              <a:ext uri="{FF2B5EF4-FFF2-40B4-BE49-F238E27FC236}">
                <a16:creationId xmlns:a16="http://schemas.microsoft.com/office/drawing/2014/main" id="{A1417B56-9587-49BC-AFE9-AB305E2C4BD8}"/>
              </a:ext>
            </a:extLst>
          </p:cNvPr>
          <p:cNvSpPr>
            <a:spLocks/>
          </p:cNvSpPr>
          <p:nvPr/>
        </p:nvSpPr>
        <p:spPr bwMode="auto">
          <a:xfrm>
            <a:off x="341313" y="3675063"/>
            <a:ext cx="1831975" cy="701675"/>
          </a:xfrm>
          <a:custGeom>
            <a:avLst/>
            <a:gdLst>
              <a:gd name="T0" fmla="*/ 0 w 1980"/>
              <a:gd name="T1" fmla="*/ 2147483647 h 816"/>
              <a:gd name="T2" fmla="*/ 2147483647 w 1980"/>
              <a:gd name="T3" fmla="*/ 2147483647 h 816"/>
              <a:gd name="T4" fmla="*/ 2147483647 w 1980"/>
              <a:gd name="T5" fmla="*/ 0 h 816"/>
              <a:gd name="T6" fmla="*/ 0 w 1980"/>
              <a:gd name="T7" fmla="*/ 2147483647 h 816"/>
              <a:gd name="T8" fmla="*/ 0 60000 65536"/>
              <a:gd name="T9" fmla="*/ 0 60000 65536"/>
              <a:gd name="T10" fmla="*/ 0 60000 65536"/>
              <a:gd name="T11" fmla="*/ 0 60000 65536"/>
              <a:gd name="T12" fmla="*/ 0 w 1980"/>
              <a:gd name="T13" fmla="*/ 0 h 816"/>
              <a:gd name="T14" fmla="*/ 1980 w 1980"/>
              <a:gd name="T15" fmla="*/ 816 h 81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80" h="816">
                <a:moveTo>
                  <a:pt x="0" y="816"/>
                </a:moveTo>
                <a:lnTo>
                  <a:pt x="1980" y="816"/>
                </a:lnTo>
                <a:lnTo>
                  <a:pt x="1380" y="0"/>
                </a:lnTo>
                <a:lnTo>
                  <a:pt x="0" y="816"/>
                </a:lnTo>
                <a:close/>
              </a:path>
            </a:pathLst>
          </a:custGeom>
          <a:solidFill>
            <a:srgbClr val="FFFF00">
              <a:alpha val="4117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5130" name="Freeform 26">
            <a:extLst>
              <a:ext uri="{FF2B5EF4-FFF2-40B4-BE49-F238E27FC236}">
                <a16:creationId xmlns:a16="http://schemas.microsoft.com/office/drawing/2014/main" id="{03EC82AF-DB35-4515-9544-9C42D2622A4D}"/>
              </a:ext>
            </a:extLst>
          </p:cNvPr>
          <p:cNvSpPr>
            <a:spLocks/>
          </p:cNvSpPr>
          <p:nvPr/>
        </p:nvSpPr>
        <p:spPr bwMode="auto">
          <a:xfrm>
            <a:off x="325438" y="3652838"/>
            <a:ext cx="1862137" cy="730250"/>
          </a:xfrm>
          <a:custGeom>
            <a:avLst/>
            <a:gdLst>
              <a:gd name="T0" fmla="*/ 0 w 1980"/>
              <a:gd name="T1" fmla="*/ 2147483647 h 816"/>
              <a:gd name="T2" fmla="*/ 2147483647 w 1980"/>
              <a:gd name="T3" fmla="*/ 2147483647 h 816"/>
              <a:gd name="T4" fmla="*/ 2147483647 w 1980"/>
              <a:gd name="T5" fmla="*/ 0 h 816"/>
              <a:gd name="T6" fmla="*/ 0 w 1980"/>
              <a:gd name="T7" fmla="*/ 2147483647 h 816"/>
              <a:gd name="T8" fmla="*/ 0 60000 65536"/>
              <a:gd name="T9" fmla="*/ 0 60000 65536"/>
              <a:gd name="T10" fmla="*/ 0 60000 65536"/>
              <a:gd name="T11" fmla="*/ 0 60000 65536"/>
              <a:gd name="T12" fmla="*/ 0 w 1980"/>
              <a:gd name="T13" fmla="*/ 0 h 816"/>
              <a:gd name="T14" fmla="*/ 1980 w 1980"/>
              <a:gd name="T15" fmla="*/ 816 h 81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80" h="816">
                <a:moveTo>
                  <a:pt x="0" y="816"/>
                </a:moveTo>
                <a:lnTo>
                  <a:pt x="1980" y="816"/>
                </a:lnTo>
                <a:lnTo>
                  <a:pt x="1380" y="0"/>
                </a:lnTo>
                <a:lnTo>
                  <a:pt x="0" y="816"/>
                </a:lnTo>
                <a:close/>
              </a:path>
            </a:pathLst>
          </a:custGeom>
          <a:solidFill>
            <a:srgbClr val="FFFF00">
              <a:alpha val="4117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5131" name="AutoShape 50">
            <a:extLst>
              <a:ext uri="{FF2B5EF4-FFF2-40B4-BE49-F238E27FC236}">
                <a16:creationId xmlns:a16="http://schemas.microsoft.com/office/drawing/2014/main" id="{B0693395-3937-4ECD-B02A-0DE32230C17E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2519363" y="1679575"/>
            <a:ext cx="22479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5132" name="Text Box 5">
            <a:extLst>
              <a:ext uri="{FF2B5EF4-FFF2-40B4-BE49-F238E27FC236}">
                <a16:creationId xmlns:a16="http://schemas.microsoft.com/office/drawing/2014/main" id="{981FD344-55FD-4CBC-A89C-487F912978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1775" y="180975"/>
            <a:ext cx="28813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hr-HR" altLang="sr-Latn-RS" sz="2400" b="1"/>
              <a:t>PRIZME</a:t>
            </a:r>
          </a:p>
        </p:txBody>
      </p:sp>
      <p:sp>
        <p:nvSpPr>
          <p:cNvPr id="4102" name="Text Box 6">
            <a:extLst>
              <a:ext uri="{FF2B5EF4-FFF2-40B4-BE49-F238E27FC236}">
                <a16:creationId xmlns:a16="http://schemas.microsoft.com/office/drawing/2014/main" id="{399DB31F-F09A-4227-9EAB-E98AE3FF12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671513"/>
            <a:ext cx="828198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sz="2000" dirty="0"/>
              <a:t>Prizma je geometrijsko tijelo ograničeno sa dva sukladna mnogokuta (trokuta, četverokuta, peterokuta, …) koji leže u međusobno paralelnim ravninama i s onoliko paralelograma koliko stranica ima mnogokut.</a:t>
            </a:r>
          </a:p>
        </p:txBody>
      </p:sp>
      <p:grpSp>
        <p:nvGrpSpPr>
          <p:cNvPr id="5134" name="Group 8">
            <a:extLst>
              <a:ext uri="{FF2B5EF4-FFF2-40B4-BE49-F238E27FC236}">
                <a16:creationId xmlns:a16="http://schemas.microsoft.com/office/drawing/2014/main" id="{011310BA-ECDB-4C9F-A4A8-50A1E62A7096}"/>
              </a:ext>
            </a:extLst>
          </p:cNvPr>
          <p:cNvGrpSpPr>
            <a:grpSpLocks/>
          </p:cNvGrpSpPr>
          <p:nvPr/>
        </p:nvGrpSpPr>
        <p:grpSpPr bwMode="auto">
          <a:xfrm>
            <a:off x="250825" y="2112963"/>
            <a:ext cx="2016125" cy="2339975"/>
            <a:chOff x="1809" y="837"/>
            <a:chExt cx="2142" cy="2646"/>
          </a:xfrm>
        </p:grpSpPr>
        <p:sp>
          <p:nvSpPr>
            <p:cNvPr id="5189" name="AutoShape 9">
              <a:extLst>
                <a:ext uri="{FF2B5EF4-FFF2-40B4-BE49-F238E27FC236}">
                  <a16:creationId xmlns:a16="http://schemas.microsoft.com/office/drawing/2014/main" id="{D14C6C4E-1EB3-4AB6-83E0-F1E5C739E9AE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809" y="837"/>
              <a:ext cx="2142" cy="26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190" name="Line 10">
              <a:extLst>
                <a:ext uri="{FF2B5EF4-FFF2-40B4-BE49-F238E27FC236}">
                  <a16:creationId xmlns:a16="http://schemas.microsoft.com/office/drawing/2014/main" id="{494CD81D-DC2E-4C54-9443-513C855758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87" y="3399"/>
              <a:ext cx="1980" cy="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191" name="Line 11">
              <a:extLst>
                <a:ext uri="{FF2B5EF4-FFF2-40B4-BE49-F238E27FC236}">
                  <a16:creationId xmlns:a16="http://schemas.microsoft.com/office/drawing/2014/main" id="{E9419A9D-71C7-4C4F-AEBA-8AF981F6BD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7" y="2591"/>
              <a:ext cx="600" cy="808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192" name="Line 12">
              <a:extLst>
                <a:ext uri="{FF2B5EF4-FFF2-40B4-BE49-F238E27FC236}">
                  <a16:creationId xmlns:a16="http://schemas.microsoft.com/office/drawing/2014/main" id="{E8D50B2B-EEED-45C5-8C69-EC3C3F7CBF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87" y="2591"/>
              <a:ext cx="1380" cy="808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193" name="Line 13">
              <a:extLst>
                <a:ext uri="{FF2B5EF4-FFF2-40B4-BE49-F238E27FC236}">
                  <a16:creationId xmlns:a16="http://schemas.microsoft.com/office/drawing/2014/main" id="{F38E81DE-FEFD-4D98-9239-B089960ADA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67" y="1729"/>
              <a:ext cx="1" cy="1670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194" name="Line 14">
              <a:extLst>
                <a:ext uri="{FF2B5EF4-FFF2-40B4-BE49-F238E27FC236}">
                  <a16:creationId xmlns:a16="http://schemas.microsoft.com/office/drawing/2014/main" id="{A49DCDD4-037B-4D91-BAF6-541EC80A8A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87" y="1729"/>
              <a:ext cx="1980" cy="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195" name="Line 15">
              <a:extLst>
                <a:ext uri="{FF2B5EF4-FFF2-40B4-BE49-F238E27FC236}">
                  <a16:creationId xmlns:a16="http://schemas.microsoft.com/office/drawing/2014/main" id="{B56771C8-C100-49FD-8610-92F477FF41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7" y="915"/>
              <a:ext cx="600" cy="814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196" name="Line 16">
              <a:extLst>
                <a:ext uri="{FF2B5EF4-FFF2-40B4-BE49-F238E27FC236}">
                  <a16:creationId xmlns:a16="http://schemas.microsoft.com/office/drawing/2014/main" id="{738A6286-7B29-4358-BD9A-9B3BD844C68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87" y="915"/>
              <a:ext cx="1380" cy="814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197" name="Line 17">
              <a:extLst>
                <a:ext uri="{FF2B5EF4-FFF2-40B4-BE49-F238E27FC236}">
                  <a16:creationId xmlns:a16="http://schemas.microsoft.com/office/drawing/2014/main" id="{725EA2C7-86D6-424A-B3F3-C0FA45768A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7" y="915"/>
              <a:ext cx="1" cy="1676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198" name="Line 18">
              <a:extLst>
                <a:ext uri="{FF2B5EF4-FFF2-40B4-BE49-F238E27FC236}">
                  <a16:creationId xmlns:a16="http://schemas.microsoft.com/office/drawing/2014/main" id="{0AE1DF3A-48EC-4E88-9F07-104C11D1C9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87" y="1729"/>
              <a:ext cx="1" cy="1670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199" name="Oval 19">
              <a:extLst>
                <a:ext uri="{FF2B5EF4-FFF2-40B4-BE49-F238E27FC236}">
                  <a16:creationId xmlns:a16="http://schemas.microsoft.com/office/drawing/2014/main" id="{25567431-DCBA-4410-99C3-F44013FBB6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7" y="1695"/>
              <a:ext cx="57" cy="61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5200" name="Oval 20">
              <a:extLst>
                <a:ext uri="{FF2B5EF4-FFF2-40B4-BE49-F238E27FC236}">
                  <a16:creationId xmlns:a16="http://schemas.microsoft.com/office/drawing/2014/main" id="{3E606E97-3EDF-4433-B051-E0D65D57B1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2" y="887"/>
              <a:ext cx="57" cy="61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5201" name="Oval 21">
              <a:extLst>
                <a:ext uri="{FF2B5EF4-FFF2-40B4-BE49-F238E27FC236}">
                  <a16:creationId xmlns:a16="http://schemas.microsoft.com/office/drawing/2014/main" id="{E68A095B-B173-499A-BD52-4F867BFBAC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0" y="3357"/>
              <a:ext cx="57" cy="61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5202" name="Oval 22">
              <a:extLst>
                <a:ext uri="{FF2B5EF4-FFF2-40B4-BE49-F238E27FC236}">
                  <a16:creationId xmlns:a16="http://schemas.microsoft.com/office/drawing/2014/main" id="{FCAF1AB5-709B-4BC9-A5FE-48A1ACBB3F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7" y="2563"/>
              <a:ext cx="57" cy="61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5203" name="Oval 23">
              <a:extLst>
                <a:ext uri="{FF2B5EF4-FFF2-40B4-BE49-F238E27FC236}">
                  <a16:creationId xmlns:a16="http://schemas.microsoft.com/office/drawing/2014/main" id="{5A91D61A-8B73-4328-8514-2675A54028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0" y="3357"/>
              <a:ext cx="57" cy="61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5204" name="Oval 24">
              <a:extLst>
                <a:ext uri="{FF2B5EF4-FFF2-40B4-BE49-F238E27FC236}">
                  <a16:creationId xmlns:a16="http://schemas.microsoft.com/office/drawing/2014/main" id="{2326CE2D-66E6-4F58-A4BE-760643F5CE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7" y="1695"/>
              <a:ext cx="57" cy="61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</p:grpSp>
      <p:sp>
        <p:nvSpPr>
          <p:cNvPr id="5135" name="Line 52">
            <a:extLst>
              <a:ext uri="{FF2B5EF4-FFF2-40B4-BE49-F238E27FC236}">
                <a16:creationId xmlns:a16="http://schemas.microsoft.com/office/drawing/2014/main" id="{D029E399-8EE8-4A46-9E0B-5B37D88EB27E}"/>
              </a:ext>
            </a:extLst>
          </p:cNvPr>
          <p:cNvSpPr>
            <a:spLocks noChangeShapeType="1"/>
          </p:cNvSpPr>
          <p:nvPr/>
        </p:nvSpPr>
        <p:spPr bwMode="auto">
          <a:xfrm>
            <a:off x="3143250" y="5354638"/>
            <a:ext cx="1504950" cy="1587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5136" name="Line 53">
            <a:extLst>
              <a:ext uri="{FF2B5EF4-FFF2-40B4-BE49-F238E27FC236}">
                <a16:creationId xmlns:a16="http://schemas.microsoft.com/office/drawing/2014/main" id="{2B460AA6-6854-4352-BCD6-856401F887B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38575" y="4329113"/>
            <a:ext cx="809625" cy="1025525"/>
          </a:xfrm>
          <a:prstGeom prst="line">
            <a:avLst/>
          </a:prstGeom>
          <a:noFill/>
          <a:ln w="12700">
            <a:solidFill>
              <a:srgbClr val="000080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5137" name="Line 54">
            <a:extLst>
              <a:ext uri="{FF2B5EF4-FFF2-40B4-BE49-F238E27FC236}">
                <a16:creationId xmlns:a16="http://schemas.microsoft.com/office/drawing/2014/main" id="{277B2F26-9E10-43E9-A4E4-87EB8647174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57475" y="4329113"/>
            <a:ext cx="1181100" cy="512762"/>
          </a:xfrm>
          <a:prstGeom prst="line">
            <a:avLst/>
          </a:prstGeom>
          <a:noFill/>
          <a:ln w="12700">
            <a:solidFill>
              <a:srgbClr val="000080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5138" name="Line 55">
            <a:extLst>
              <a:ext uri="{FF2B5EF4-FFF2-40B4-BE49-F238E27FC236}">
                <a16:creationId xmlns:a16="http://schemas.microsoft.com/office/drawing/2014/main" id="{8E69E15E-A56D-4E87-BC5E-6FF96BD9F04B}"/>
              </a:ext>
            </a:extLst>
          </p:cNvPr>
          <p:cNvSpPr>
            <a:spLocks noChangeShapeType="1"/>
          </p:cNvSpPr>
          <p:nvPr/>
        </p:nvSpPr>
        <p:spPr bwMode="auto">
          <a:xfrm>
            <a:off x="2657475" y="4841875"/>
            <a:ext cx="485775" cy="512763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5139" name="Line 56">
            <a:extLst>
              <a:ext uri="{FF2B5EF4-FFF2-40B4-BE49-F238E27FC236}">
                <a16:creationId xmlns:a16="http://schemas.microsoft.com/office/drawing/2014/main" id="{5D8AECEA-9662-4AC1-A55E-D6DB7DFE7AC7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2836863"/>
            <a:ext cx="1588" cy="2517775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5140" name="Line 57">
            <a:extLst>
              <a:ext uri="{FF2B5EF4-FFF2-40B4-BE49-F238E27FC236}">
                <a16:creationId xmlns:a16="http://schemas.microsoft.com/office/drawing/2014/main" id="{1B4403DF-D1C6-4FA6-8A7A-8B60F19F9754}"/>
              </a:ext>
            </a:extLst>
          </p:cNvPr>
          <p:cNvSpPr>
            <a:spLocks noChangeShapeType="1"/>
          </p:cNvSpPr>
          <p:nvPr/>
        </p:nvSpPr>
        <p:spPr bwMode="auto">
          <a:xfrm>
            <a:off x="3143250" y="2843213"/>
            <a:ext cx="1504950" cy="0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5141" name="Line 58">
            <a:extLst>
              <a:ext uri="{FF2B5EF4-FFF2-40B4-BE49-F238E27FC236}">
                <a16:creationId xmlns:a16="http://schemas.microsoft.com/office/drawing/2014/main" id="{057595D4-B8CB-4CC5-91D3-5AB248B56E5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38575" y="1801813"/>
            <a:ext cx="809625" cy="1035050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5142" name="Line 59">
            <a:extLst>
              <a:ext uri="{FF2B5EF4-FFF2-40B4-BE49-F238E27FC236}">
                <a16:creationId xmlns:a16="http://schemas.microsoft.com/office/drawing/2014/main" id="{7B6EA206-98BD-4E55-9351-DEF8DA2096C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57475" y="1824038"/>
            <a:ext cx="1181100" cy="500062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5143" name="Line 60">
            <a:extLst>
              <a:ext uri="{FF2B5EF4-FFF2-40B4-BE49-F238E27FC236}">
                <a16:creationId xmlns:a16="http://schemas.microsoft.com/office/drawing/2014/main" id="{DE33DDB7-3FE7-4119-93C8-4225703E43C1}"/>
              </a:ext>
            </a:extLst>
          </p:cNvPr>
          <p:cNvSpPr>
            <a:spLocks noChangeShapeType="1"/>
          </p:cNvSpPr>
          <p:nvPr/>
        </p:nvSpPr>
        <p:spPr bwMode="auto">
          <a:xfrm>
            <a:off x="2657475" y="2324100"/>
            <a:ext cx="485775" cy="512763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5144" name="Line 61">
            <a:extLst>
              <a:ext uri="{FF2B5EF4-FFF2-40B4-BE49-F238E27FC236}">
                <a16:creationId xmlns:a16="http://schemas.microsoft.com/office/drawing/2014/main" id="{559BA2F6-6B62-4E61-8BA9-4BE615043F33}"/>
              </a:ext>
            </a:extLst>
          </p:cNvPr>
          <p:cNvSpPr>
            <a:spLocks noChangeShapeType="1"/>
          </p:cNvSpPr>
          <p:nvPr/>
        </p:nvSpPr>
        <p:spPr bwMode="auto">
          <a:xfrm>
            <a:off x="2657475" y="2324100"/>
            <a:ext cx="1588" cy="2517775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5145" name="Line 62">
            <a:extLst>
              <a:ext uri="{FF2B5EF4-FFF2-40B4-BE49-F238E27FC236}">
                <a16:creationId xmlns:a16="http://schemas.microsoft.com/office/drawing/2014/main" id="{537B38E7-30BA-4A07-B230-AF78AC91CE71}"/>
              </a:ext>
            </a:extLst>
          </p:cNvPr>
          <p:cNvSpPr>
            <a:spLocks noChangeShapeType="1"/>
          </p:cNvSpPr>
          <p:nvPr/>
        </p:nvSpPr>
        <p:spPr bwMode="auto">
          <a:xfrm>
            <a:off x="3143250" y="2836863"/>
            <a:ext cx="1588" cy="2517775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5146" name="Line 63">
            <a:extLst>
              <a:ext uri="{FF2B5EF4-FFF2-40B4-BE49-F238E27FC236}">
                <a16:creationId xmlns:a16="http://schemas.microsoft.com/office/drawing/2014/main" id="{CA86DD0C-9C98-4BBD-BE13-966304FF9B4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38575" y="1801813"/>
            <a:ext cx="1588" cy="2527300"/>
          </a:xfrm>
          <a:prstGeom prst="line">
            <a:avLst/>
          </a:prstGeom>
          <a:noFill/>
          <a:ln w="12700">
            <a:solidFill>
              <a:srgbClr val="000080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5147" name="Oval 64">
            <a:extLst>
              <a:ext uri="{FF2B5EF4-FFF2-40B4-BE49-F238E27FC236}">
                <a16:creationId xmlns:a16="http://schemas.microsoft.com/office/drawing/2014/main" id="{22FE79E8-414E-4685-BDAE-EB5158BC91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4763" y="1789113"/>
            <a:ext cx="53975" cy="55562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sr-Latn-CS" altLang="sr-Latn-RS"/>
          </a:p>
        </p:txBody>
      </p:sp>
      <p:sp>
        <p:nvSpPr>
          <p:cNvPr id="5148" name="Oval 65">
            <a:extLst>
              <a:ext uri="{FF2B5EF4-FFF2-40B4-BE49-F238E27FC236}">
                <a16:creationId xmlns:a16="http://schemas.microsoft.com/office/drawing/2014/main" id="{16843079-BBC2-4484-820D-D7D45A202F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9438" y="2814638"/>
            <a:ext cx="53975" cy="55562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sr-Latn-CS" altLang="sr-Latn-RS"/>
          </a:p>
        </p:txBody>
      </p:sp>
      <p:sp>
        <p:nvSpPr>
          <p:cNvPr id="5149" name="Oval 66">
            <a:extLst>
              <a:ext uri="{FF2B5EF4-FFF2-40B4-BE49-F238E27FC236}">
                <a16:creationId xmlns:a16="http://schemas.microsoft.com/office/drawing/2014/main" id="{9FD5C3FC-B070-439A-AC1A-253E7AECD8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8900" y="2301875"/>
            <a:ext cx="53975" cy="55563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sr-Latn-CS" altLang="sr-Latn-RS"/>
          </a:p>
        </p:txBody>
      </p:sp>
      <p:sp>
        <p:nvSpPr>
          <p:cNvPr id="5150" name="Oval 67">
            <a:extLst>
              <a:ext uri="{FF2B5EF4-FFF2-40B4-BE49-F238E27FC236}">
                <a16:creationId xmlns:a16="http://schemas.microsoft.com/office/drawing/2014/main" id="{981B69E5-F260-4BED-9090-352FF90D0B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4675" y="5324475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sr-Latn-CS" altLang="sr-Latn-RS"/>
          </a:p>
        </p:txBody>
      </p:sp>
      <p:sp>
        <p:nvSpPr>
          <p:cNvPr id="5151" name="Oval 68">
            <a:extLst>
              <a:ext uri="{FF2B5EF4-FFF2-40B4-BE49-F238E27FC236}">
                <a16:creationId xmlns:a16="http://schemas.microsoft.com/office/drawing/2014/main" id="{28FFB70B-E1B5-47BF-B455-2CE71D7253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9625" y="5324475"/>
            <a:ext cx="53975" cy="53975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sr-Latn-CS" altLang="sr-Latn-RS"/>
          </a:p>
        </p:txBody>
      </p:sp>
      <p:sp>
        <p:nvSpPr>
          <p:cNvPr id="5152" name="Oval 69">
            <a:extLst>
              <a:ext uri="{FF2B5EF4-FFF2-40B4-BE49-F238E27FC236}">
                <a16:creationId xmlns:a16="http://schemas.microsoft.com/office/drawing/2014/main" id="{664B2D30-0D4A-4678-A6BA-3BEB3E81D6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1588" y="4311650"/>
            <a:ext cx="55562" cy="55563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sr-Latn-CS" altLang="sr-Latn-RS"/>
          </a:p>
        </p:txBody>
      </p:sp>
      <p:sp>
        <p:nvSpPr>
          <p:cNvPr id="5153" name="Oval 70">
            <a:extLst>
              <a:ext uri="{FF2B5EF4-FFF2-40B4-BE49-F238E27FC236}">
                <a16:creationId xmlns:a16="http://schemas.microsoft.com/office/drawing/2014/main" id="{917E68F5-922A-4C7F-896D-7F3F10CFC9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0488" y="4806950"/>
            <a:ext cx="55562" cy="53975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sr-Latn-CS" altLang="sr-Latn-RS"/>
          </a:p>
        </p:txBody>
      </p:sp>
      <p:sp>
        <p:nvSpPr>
          <p:cNvPr id="5154" name="Oval 71">
            <a:extLst>
              <a:ext uri="{FF2B5EF4-FFF2-40B4-BE49-F238E27FC236}">
                <a16:creationId xmlns:a16="http://schemas.microsoft.com/office/drawing/2014/main" id="{FF0DC674-7FD6-4DEA-9303-B63B7176EF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8038" y="2814638"/>
            <a:ext cx="53975" cy="55562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sr-Latn-CS" altLang="sr-Latn-RS"/>
          </a:p>
        </p:txBody>
      </p:sp>
      <p:grpSp>
        <p:nvGrpSpPr>
          <p:cNvPr id="5155" name="Group 105">
            <a:extLst>
              <a:ext uri="{FF2B5EF4-FFF2-40B4-BE49-F238E27FC236}">
                <a16:creationId xmlns:a16="http://schemas.microsoft.com/office/drawing/2014/main" id="{CDFF6339-F1D0-4D44-9D43-E9220AC10AA1}"/>
              </a:ext>
            </a:extLst>
          </p:cNvPr>
          <p:cNvGrpSpPr>
            <a:grpSpLocks/>
          </p:cNvGrpSpPr>
          <p:nvPr/>
        </p:nvGrpSpPr>
        <p:grpSpPr bwMode="auto">
          <a:xfrm>
            <a:off x="7235825" y="2797175"/>
            <a:ext cx="1638300" cy="2389188"/>
            <a:chOff x="1854" y="855"/>
            <a:chExt cx="2052" cy="2610"/>
          </a:xfrm>
        </p:grpSpPr>
        <p:sp>
          <p:nvSpPr>
            <p:cNvPr id="5158" name="AutoShape 106">
              <a:extLst>
                <a:ext uri="{FF2B5EF4-FFF2-40B4-BE49-F238E27FC236}">
                  <a16:creationId xmlns:a16="http://schemas.microsoft.com/office/drawing/2014/main" id="{844DDDE3-630A-4341-9C5A-914A46B2B087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854" y="855"/>
              <a:ext cx="2052" cy="2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159" name="Line 107">
              <a:extLst>
                <a:ext uri="{FF2B5EF4-FFF2-40B4-BE49-F238E27FC236}">
                  <a16:creationId xmlns:a16="http://schemas.microsoft.com/office/drawing/2014/main" id="{EB8F7D2E-18C9-4F26-AB24-8201D65EA4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2" y="3381"/>
              <a:ext cx="1116" cy="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160" name="Line 108">
              <a:extLst>
                <a:ext uri="{FF2B5EF4-FFF2-40B4-BE49-F238E27FC236}">
                  <a16:creationId xmlns:a16="http://schemas.microsoft.com/office/drawing/2014/main" id="{58818B8A-DC84-4711-B550-E7E991684C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18" y="2980"/>
              <a:ext cx="504" cy="40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161" name="Line 109">
              <a:extLst>
                <a:ext uri="{FF2B5EF4-FFF2-40B4-BE49-F238E27FC236}">
                  <a16:creationId xmlns:a16="http://schemas.microsoft.com/office/drawing/2014/main" id="{599457D2-332E-4FCA-9D85-FCD458E959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58" y="2609"/>
              <a:ext cx="264" cy="371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162" name="Line 110">
              <a:extLst>
                <a:ext uri="{FF2B5EF4-FFF2-40B4-BE49-F238E27FC236}">
                  <a16:creationId xmlns:a16="http://schemas.microsoft.com/office/drawing/2014/main" id="{F0B611B0-D4B0-4BB8-B97E-7FD41001CC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6" y="2609"/>
              <a:ext cx="1032" cy="1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163" name="Line 111">
              <a:extLst>
                <a:ext uri="{FF2B5EF4-FFF2-40B4-BE49-F238E27FC236}">
                  <a16:creationId xmlns:a16="http://schemas.microsoft.com/office/drawing/2014/main" id="{AE6BF885-2CE0-4BAA-921F-E5CA30DE351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32" y="2609"/>
              <a:ext cx="594" cy="449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164" name="Line 112">
              <a:extLst>
                <a:ext uri="{FF2B5EF4-FFF2-40B4-BE49-F238E27FC236}">
                  <a16:creationId xmlns:a16="http://schemas.microsoft.com/office/drawing/2014/main" id="{DF297BFD-FAA3-4955-B623-25902B6CB8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32" y="3058"/>
              <a:ext cx="270" cy="323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165" name="Line 113">
              <a:extLst>
                <a:ext uri="{FF2B5EF4-FFF2-40B4-BE49-F238E27FC236}">
                  <a16:creationId xmlns:a16="http://schemas.microsoft.com/office/drawing/2014/main" id="{4FAB4059-54FC-4208-AFCC-51DB053195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8" y="1711"/>
              <a:ext cx="1" cy="1670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166" name="Line 114">
              <a:extLst>
                <a:ext uri="{FF2B5EF4-FFF2-40B4-BE49-F238E27FC236}">
                  <a16:creationId xmlns:a16="http://schemas.microsoft.com/office/drawing/2014/main" id="{C4999E6B-2ABF-4398-9894-65F6D514147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18" y="1304"/>
              <a:ext cx="504" cy="407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167" name="Line 115">
              <a:extLst>
                <a:ext uri="{FF2B5EF4-FFF2-40B4-BE49-F238E27FC236}">
                  <a16:creationId xmlns:a16="http://schemas.microsoft.com/office/drawing/2014/main" id="{EADCE8C3-F49C-47C6-BF44-D63BCAD4AF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58" y="933"/>
              <a:ext cx="264" cy="37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168" name="Line 116">
              <a:extLst>
                <a:ext uri="{FF2B5EF4-FFF2-40B4-BE49-F238E27FC236}">
                  <a16:creationId xmlns:a16="http://schemas.microsoft.com/office/drawing/2014/main" id="{5784EC41-8FC4-42B4-BCE5-E6EF04BFEF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6" y="933"/>
              <a:ext cx="1032" cy="0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169" name="Line 117">
              <a:extLst>
                <a:ext uri="{FF2B5EF4-FFF2-40B4-BE49-F238E27FC236}">
                  <a16:creationId xmlns:a16="http://schemas.microsoft.com/office/drawing/2014/main" id="{FE7B5ACE-3104-4B4E-8B0E-7507BF9448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32" y="933"/>
              <a:ext cx="594" cy="449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170" name="Line 118">
              <a:extLst>
                <a:ext uri="{FF2B5EF4-FFF2-40B4-BE49-F238E27FC236}">
                  <a16:creationId xmlns:a16="http://schemas.microsoft.com/office/drawing/2014/main" id="{F67E2D4A-FE15-4BFD-872F-15F4977ED1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32" y="1382"/>
              <a:ext cx="270" cy="329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171" name="Line 119">
              <a:extLst>
                <a:ext uri="{FF2B5EF4-FFF2-40B4-BE49-F238E27FC236}">
                  <a16:creationId xmlns:a16="http://schemas.microsoft.com/office/drawing/2014/main" id="{E3DF71E4-A23C-475C-98BF-51DB551637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2" y="1711"/>
              <a:ext cx="1116" cy="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172" name="Line 120">
              <a:extLst>
                <a:ext uri="{FF2B5EF4-FFF2-40B4-BE49-F238E27FC236}">
                  <a16:creationId xmlns:a16="http://schemas.microsoft.com/office/drawing/2014/main" id="{F5CE0ACE-49D5-43AF-B114-283FE4DA89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32" y="1382"/>
              <a:ext cx="1" cy="1676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173" name="Line 121">
              <a:extLst>
                <a:ext uri="{FF2B5EF4-FFF2-40B4-BE49-F238E27FC236}">
                  <a16:creationId xmlns:a16="http://schemas.microsoft.com/office/drawing/2014/main" id="{DBA66CD1-694C-44D5-A282-FCCD0A4808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2" y="1711"/>
              <a:ext cx="1" cy="1670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174" name="Line 122">
              <a:extLst>
                <a:ext uri="{FF2B5EF4-FFF2-40B4-BE49-F238E27FC236}">
                  <a16:creationId xmlns:a16="http://schemas.microsoft.com/office/drawing/2014/main" id="{93D65306-9ECC-4809-9EFC-5B7266E2D7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6" y="933"/>
              <a:ext cx="1" cy="1676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175" name="Line 123">
              <a:extLst>
                <a:ext uri="{FF2B5EF4-FFF2-40B4-BE49-F238E27FC236}">
                  <a16:creationId xmlns:a16="http://schemas.microsoft.com/office/drawing/2014/main" id="{DFC195A3-CAB8-4300-8DA3-FE7CF726FD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58" y="933"/>
              <a:ext cx="1" cy="1676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176" name="Line 124">
              <a:extLst>
                <a:ext uri="{FF2B5EF4-FFF2-40B4-BE49-F238E27FC236}">
                  <a16:creationId xmlns:a16="http://schemas.microsoft.com/office/drawing/2014/main" id="{CFC379A2-D252-4103-A272-47ECBA9CF0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22" y="1304"/>
              <a:ext cx="1" cy="1676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177" name="Oval 125">
              <a:extLst>
                <a:ext uri="{FF2B5EF4-FFF2-40B4-BE49-F238E27FC236}">
                  <a16:creationId xmlns:a16="http://schemas.microsoft.com/office/drawing/2014/main" id="{B53CCA02-1222-4D63-83EE-20D8276E99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2" y="1279"/>
              <a:ext cx="59" cy="51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5178" name="Oval 126">
              <a:extLst>
                <a:ext uri="{FF2B5EF4-FFF2-40B4-BE49-F238E27FC236}">
                  <a16:creationId xmlns:a16="http://schemas.microsoft.com/office/drawing/2014/main" id="{EDE3DA26-0A01-4DBE-BDB2-518B6DBE2D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8" y="908"/>
              <a:ext cx="59" cy="51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5179" name="Oval 127">
              <a:extLst>
                <a:ext uri="{FF2B5EF4-FFF2-40B4-BE49-F238E27FC236}">
                  <a16:creationId xmlns:a16="http://schemas.microsoft.com/office/drawing/2014/main" id="{0FC0F188-82F6-4C6B-96F4-67BC5A7358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908"/>
              <a:ext cx="59" cy="51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5180" name="Oval 128">
              <a:extLst>
                <a:ext uri="{FF2B5EF4-FFF2-40B4-BE49-F238E27FC236}">
                  <a16:creationId xmlns:a16="http://schemas.microsoft.com/office/drawing/2014/main" id="{5F74F2D6-0656-44A0-8FCA-EF06C933A5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72" y="1686"/>
              <a:ext cx="59" cy="51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5181" name="Oval 129">
              <a:extLst>
                <a:ext uri="{FF2B5EF4-FFF2-40B4-BE49-F238E27FC236}">
                  <a16:creationId xmlns:a16="http://schemas.microsoft.com/office/drawing/2014/main" id="{7B711BD8-7ADD-4CBD-ABE7-FC5915982A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2" y="1357"/>
              <a:ext cx="59" cy="51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5182" name="Oval 130">
              <a:extLst>
                <a:ext uri="{FF2B5EF4-FFF2-40B4-BE49-F238E27FC236}">
                  <a16:creationId xmlns:a16="http://schemas.microsoft.com/office/drawing/2014/main" id="{3EF92F50-E78E-4D5A-8A4A-47CA4E2AB6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72" y="3356"/>
              <a:ext cx="59" cy="51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5183" name="Oval 131">
              <a:extLst>
                <a:ext uri="{FF2B5EF4-FFF2-40B4-BE49-F238E27FC236}">
                  <a16:creationId xmlns:a16="http://schemas.microsoft.com/office/drawing/2014/main" id="{0FA719F7-CB2A-489E-B25B-4F61CB25B7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8" y="3356"/>
              <a:ext cx="59" cy="51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5184" name="Oval 132">
              <a:extLst>
                <a:ext uri="{FF2B5EF4-FFF2-40B4-BE49-F238E27FC236}">
                  <a16:creationId xmlns:a16="http://schemas.microsoft.com/office/drawing/2014/main" id="{5623F089-6A91-4715-A4D7-212518ED65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2" y="2955"/>
              <a:ext cx="59" cy="51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5185" name="Oval 133">
              <a:extLst>
                <a:ext uri="{FF2B5EF4-FFF2-40B4-BE49-F238E27FC236}">
                  <a16:creationId xmlns:a16="http://schemas.microsoft.com/office/drawing/2014/main" id="{4D5E16A8-4FED-47ED-BD56-A6F62FA3CC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28" y="2584"/>
              <a:ext cx="59" cy="51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5186" name="Oval 134">
              <a:extLst>
                <a:ext uri="{FF2B5EF4-FFF2-40B4-BE49-F238E27FC236}">
                  <a16:creationId xmlns:a16="http://schemas.microsoft.com/office/drawing/2014/main" id="{9F3F338C-1640-4108-8D4B-43EE46B0CF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2584"/>
              <a:ext cx="59" cy="51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5187" name="Oval 135">
              <a:extLst>
                <a:ext uri="{FF2B5EF4-FFF2-40B4-BE49-F238E27FC236}">
                  <a16:creationId xmlns:a16="http://schemas.microsoft.com/office/drawing/2014/main" id="{FFC6B5AC-0329-4AD4-A291-75A7C304C0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2" y="3033"/>
              <a:ext cx="59" cy="51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5188" name="Oval 136">
              <a:extLst>
                <a:ext uri="{FF2B5EF4-FFF2-40B4-BE49-F238E27FC236}">
                  <a16:creationId xmlns:a16="http://schemas.microsoft.com/office/drawing/2014/main" id="{8EFDD510-2622-49A1-B1DC-BDCB115083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8" y="1686"/>
              <a:ext cx="59" cy="51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</p:grpSp>
      <p:pic>
        <p:nvPicPr>
          <p:cNvPr id="4240" name="Picture 144">
            <a:extLst>
              <a:ext uri="{FF2B5EF4-FFF2-40B4-BE49-F238E27FC236}">
                <a16:creationId xmlns:a16="http://schemas.microsoft.com/office/drawing/2014/main" id="{0961F458-7838-4287-9BFC-AD3188C964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0288" y="4972050"/>
            <a:ext cx="2428875" cy="156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8" name="TextBox 117">
            <a:extLst>
              <a:ext uri="{FF2B5EF4-FFF2-40B4-BE49-F238E27FC236}">
                <a16:creationId xmlns:a16="http://schemas.microsoft.com/office/drawing/2014/main" id="{991E659D-B3E6-4909-9AB7-BF06E9C36E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450" y="5783263"/>
            <a:ext cx="40481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Prizma može biti uspravna ili kosa.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4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4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7037E-7 L 0.00225 -0.21389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-10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3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4.07407E-6 L 0.00139 -0.36365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41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-18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6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7.40741E-7 L -0.00087 -0.23704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" y="-11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3.33333E-6 L -0.00191 -0.2238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" y="-11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/>
      <p:bldP spid="1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56">
            <a:extLst>
              <a:ext uri="{FF2B5EF4-FFF2-40B4-BE49-F238E27FC236}">
                <a16:creationId xmlns:a16="http://schemas.microsoft.com/office/drawing/2014/main" id="{C2556C7F-9AA3-49C1-B16F-E5256EFE70B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19113" y="4687888"/>
            <a:ext cx="6162675" cy="1647825"/>
            <a:chOff x="1451" y="1480"/>
            <a:chExt cx="3882" cy="1038"/>
          </a:xfrm>
        </p:grpSpPr>
        <p:sp>
          <p:nvSpPr>
            <p:cNvPr id="6184" name="AutoShape 57">
              <a:extLst>
                <a:ext uri="{FF2B5EF4-FFF2-40B4-BE49-F238E27FC236}">
                  <a16:creationId xmlns:a16="http://schemas.microsoft.com/office/drawing/2014/main" id="{EAFF0778-DDA0-4AA1-A98A-BAD16EA3E97B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451" y="1480"/>
              <a:ext cx="3882" cy="10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185" name="Freeform 58">
              <a:extLst>
                <a:ext uri="{FF2B5EF4-FFF2-40B4-BE49-F238E27FC236}">
                  <a16:creationId xmlns:a16="http://schemas.microsoft.com/office/drawing/2014/main" id="{8880F639-49E5-4AE7-BD65-0C5C5CD19385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3" y="1552"/>
              <a:ext cx="3732" cy="900"/>
            </a:xfrm>
            <a:custGeom>
              <a:avLst/>
              <a:gdLst>
                <a:gd name="T0" fmla="*/ 0 w 3732"/>
                <a:gd name="T1" fmla="*/ 900 h 900"/>
                <a:gd name="T2" fmla="*/ 2750 w 3732"/>
                <a:gd name="T3" fmla="*/ 900 h 900"/>
                <a:gd name="T4" fmla="*/ 3732 w 3732"/>
                <a:gd name="T5" fmla="*/ 0 h 900"/>
                <a:gd name="T6" fmla="*/ 982 w 3732"/>
                <a:gd name="T7" fmla="*/ 0 h 900"/>
                <a:gd name="T8" fmla="*/ 0 w 3732"/>
                <a:gd name="T9" fmla="*/ 900 h 9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732"/>
                <a:gd name="T16" fmla="*/ 0 h 900"/>
                <a:gd name="T17" fmla="*/ 3732 w 3732"/>
                <a:gd name="T18" fmla="*/ 900 h 9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732" h="900">
                  <a:moveTo>
                    <a:pt x="0" y="900"/>
                  </a:moveTo>
                  <a:lnTo>
                    <a:pt x="2750" y="900"/>
                  </a:lnTo>
                  <a:lnTo>
                    <a:pt x="3732" y="0"/>
                  </a:lnTo>
                  <a:lnTo>
                    <a:pt x="982" y="0"/>
                  </a:lnTo>
                  <a:lnTo>
                    <a:pt x="0" y="900"/>
                  </a:lnTo>
                  <a:close/>
                </a:path>
              </a:pathLst>
            </a:custGeom>
            <a:solidFill>
              <a:srgbClr val="FFFF00">
                <a:alpha val="34901"/>
              </a:srgbClr>
            </a:solidFill>
            <a:ln w="0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</p:grpSp>
      <p:grpSp>
        <p:nvGrpSpPr>
          <p:cNvPr id="6147" name="Group 65">
            <a:extLst>
              <a:ext uri="{FF2B5EF4-FFF2-40B4-BE49-F238E27FC236}">
                <a16:creationId xmlns:a16="http://schemas.microsoft.com/office/drawing/2014/main" id="{67048E45-19B9-447F-8B30-7CA084854A98}"/>
              </a:ext>
            </a:extLst>
          </p:cNvPr>
          <p:cNvGrpSpPr>
            <a:grpSpLocks/>
          </p:cNvGrpSpPr>
          <p:nvPr/>
        </p:nvGrpSpPr>
        <p:grpSpPr bwMode="auto">
          <a:xfrm>
            <a:off x="2339975" y="5013325"/>
            <a:ext cx="2190750" cy="838200"/>
            <a:chOff x="3097" y="1470"/>
            <a:chExt cx="1380" cy="528"/>
          </a:xfrm>
        </p:grpSpPr>
        <p:sp>
          <p:nvSpPr>
            <p:cNvPr id="6176" name="AutoShape 66">
              <a:extLst>
                <a:ext uri="{FF2B5EF4-FFF2-40B4-BE49-F238E27FC236}">
                  <a16:creationId xmlns:a16="http://schemas.microsoft.com/office/drawing/2014/main" id="{CC201536-A59A-412F-8339-0A8F68B998D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097" y="1470"/>
              <a:ext cx="1380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177" name="Freeform 67">
              <a:extLst>
                <a:ext uri="{FF2B5EF4-FFF2-40B4-BE49-F238E27FC236}">
                  <a16:creationId xmlns:a16="http://schemas.microsoft.com/office/drawing/2014/main" id="{9FE907A0-9108-40BF-A413-D91AE3DF1DF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5" y="1548"/>
              <a:ext cx="1224" cy="372"/>
            </a:xfrm>
            <a:custGeom>
              <a:avLst/>
              <a:gdLst>
                <a:gd name="T0" fmla="*/ 0 w 1224"/>
                <a:gd name="T1" fmla="*/ 372 h 372"/>
                <a:gd name="T2" fmla="*/ 1224 w 1224"/>
                <a:gd name="T3" fmla="*/ 372 h 372"/>
                <a:gd name="T4" fmla="*/ 1038 w 1224"/>
                <a:gd name="T5" fmla="*/ 0 h 372"/>
                <a:gd name="T6" fmla="*/ 0 w 1224"/>
                <a:gd name="T7" fmla="*/ 372 h 37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24"/>
                <a:gd name="T13" fmla="*/ 0 h 372"/>
                <a:gd name="T14" fmla="*/ 1224 w 1224"/>
                <a:gd name="T15" fmla="*/ 372 h 37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24" h="372">
                  <a:moveTo>
                    <a:pt x="0" y="372"/>
                  </a:moveTo>
                  <a:lnTo>
                    <a:pt x="1224" y="372"/>
                  </a:lnTo>
                  <a:lnTo>
                    <a:pt x="1038" y="0"/>
                  </a:lnTo>
                  <a:lnTo>
                    <a:pt x="0" y="372"/>
                  </a:lnTo>
                  <a:close/>
                </a:path>
              </a:pathLst>
            </a:custGeom>
            <a:solidFill>
              <a:srgbClr val="FF0000">
                <a:alpha val="34901"/>
              </a:srgbClr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6178" name="Line 68">
              <a:extLst>
                <a:ext uri="{FF2B5EF4-FFF2-40B4-BE49-F238E27FC236}">
                  <a16:creationId xmlns:a16="http://schemas.microsoft.com/office/drawing/2014/main" id="{CB43F1E3-7752-4F15-8DAE-0ECE71C1147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175" y="1548"/>
              <a:ext cx="1038" cy="372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179" name="Line 69">
              <a:extLst>
                <a:ext uri="{FF2B5EF4-FFF2-40B4-BE49-F238E27FC236}">
                  <a16:creationId xmlns:a16="http://schemas.microsoft.com/office/drawing/2014/main" id="{5FE30DAB-3EB3-4E8D-96A4-881EC9FD83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13" y="1548"/>
              <a:ext cx="186" cy="372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180" name="Line 70">
              <a:extLst>
                <a:ext uri="{FF2B5EF4-FFF2-40B4-BE49-F238E27FC236}">
                  <a16:creationId xmlns:a16="http://schemas.microsoft.com/office/drawing/2014/main" id="{40B43509-74AC-440A-B132-FCD0CAA88F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75" y="1920"/>
              <a:ext cx="1224" cy="1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181" name="Oval 71">
              <a:extLst>
                <a:ext uri="{FF2B5EF4-FFF2-40B4-BE49-F238E27FC236}">
                  <a16:creationId xmlns:a16="http://schemas.microsoft.com/office/drawing/2014/main" id="{6765911F-4B89-49A0-80E7-61083AD141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0" y="1902"/>
              <a:ext cx="30" cy="30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6182" name="Oval 72">
              <a:extLst>
                <a:ext uri="{FF2B5EF4-FFF2-40B4-BE49-F238E27FC236}">
                  <a16:creationId xmlns:a16="http://schemas.microsoft.com/office/drawing/2014/main" id="{A8C0D318-9FE7-4969-9888-28FEFA3446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8" y="1530"/>
              <a:ext cx="30" cy="30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6183" name="Oval 73">
              <a:extLst>
                <a:ext uri="{FF2B5EF4-FFF2-40B4-BE49-F238E27FC236}">
                  <a16:creationId xmlns:a16="http://schemas.microsoft.com/office/drawing/2014/main" id="{9588E814-CAA9-4A8B-88AD-7BAF28760D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4" y="1902"/>
              <a:ext cx="30" cy="30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</p:grpSp>
      <p:grpSp>
        <p:nvGrpSpPr>
          <p:cNvPr id="4" name="Group 19">
            <a:extLst>
              <a:ext uri="{FF2B5EF4-FFF2-40B4-BE49-F238E27FC236}">
                <a16:creationId xmlns:a16="http://schemas.microsoft.com/office/drawing/2014/main" id="{60F1283B-6399-4AF7-8282-D9719DA64D9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69913" y="4689475"/>
            <a:ext cx="6162675" cy="1647825"/>
            <a:chOff x="1451" y="1480"/>
            <a:chExt cx="3882" cy="1038"/>
          </a:xfrm>
        </p:grpSpPr>
        <p:sp>
          <p:nvSpPr>
            <p:cNvPr id="6174" name="Freeform 20">
              <a:extLst>
                <a:ext uri="{FF2B5EF4-FFF2-40B4-BE49-F238E27FC236}">
                  <a16:creationId xmlns:a16="http://schemas.microsoft.com/office/drawing/2014/main" id="{A0FA3145-EFE8-4568-BC6F-107ECC1C08B8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3" y="1552"/>
              <a:ext cx="3732" cy="900"/>
            </a:xfrm>
            <a:custGeom>
              <a:avLst/>
              <a:gdLst>
                <a:gd name="T0" fmla="*/ 0 w 3732"/>
                <a:gd name="T1" fmla="*/ 900 h 900"/>
                <a:gd name="T2" fmla="*/ 2750 w 3732"/>
                <a:gd name="T3" fmla="*/ 900 h 900"/>
                <a:gd name="T4" fmla="*/ 3732 w 3732"/>
                <a:gd name="T5" fmla="*/ 0 h 900"/>
                <a:gd name="T6" fmla="*/ 982 w 3732"/>
                <a:gd name="T7" fmla="*/ 0 h 900"/>
                <a:gd name="T8" fmla="*/ 0 w 3732"/>
                <a:gd name="T9" fmla="*/ 900 h 9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732"/>
                <a:gd name="T16" fmla="*/ 0 h 900"/>
                <a:gd name="T17" fmla="*/ 3732 w 3732"/>
                <a:gd name="T18" fmla="*/ 900 h 9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732" h="900">
                  <a:moveTo>
                    <a:pt x="0" y="900"/>
                  </a:moveTo>
                  <a:lnTo>
                    <a:pt x="2750" y="900"/>
                  </a:lnTo>
                  <a:lnTo>
                    <a:pt x="3732" y="0"/>
                  </a:lnTo>
                  <a:lnTo>
                    <a:pt x="982" y="0"/>
                  </a:lnTo>
                  <a:lnTo>
                    <a:pt x="0" y="900"/>
                  </a:lnTo>
                  <a:close/>
                </a:path>
              </a:pathLst>
            </a:custGeom>
            <a:solidFill>
              <a:srgbClr val="FFFF00">
                <a:alpha val="34901"/>
              </a:srgbClr>
            </a:solidFill>
            <a:ln w="0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6175" name="AutoShape 18">
              <a:extLst>
                <a:ext uri="{FF2B5EF4-FFF2-40B4-BE49-F238E27FC236}">
                  <a16:creationId xmlns:a16="http://schemas.microsoft.com/office/drawing/2014/main" id="{D0509855-1C67-4153-AB38-453A25C2F04F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451" y="1480"/>
              <a:ext cx="3882" cy="10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</p:grpSp>
      <p:grpSp>
        <p:nvGrpSpPr>
          <p:cNvPr id="5" name="Group 16">
            <a:extLst>
              <a:ext uri="{FF2B5EF4-FFF2-40B4-BE49-F238E27FC236}">
                <a16:creationId xmlns:a16="http://schemas.microsoft.com/office/drawing/2014/main" id="{F1326180-72C9-4C34-AA2F-38C50C4DE1C1}"/>
              </a:ext>
            </a:extLst>
          </p:cNvPr>
          <p:cNvGrpSpPr>
            <a:grpSpLocks/>
          </p:cNvGrpSpPr>
          <p:nvPr/>
        </p:nvGrpSpPr>
        <p:grpSpPr bwMode="auto">
          <a:xfrm>
            <a:off x="541338" y="4681538"/>
            <a:ext cx="6191250" cy="1676400"/>
            <a:chOff x="363" y="2954"/>
            <a:chExt cx="3900" cy="1056"/>
          </a:xfrm>
        </p:grpSpPr>
        <p:sp>
          <p:nvSpPr>
            <p:cNvPr id="6169" name="AutoShape 6">
              <a:extLst>
                <a:ext uri="{FF2B5EF4-FFF2-40B4-BE49-F238E27FC236}">
                  <a16:creationId xmlns:a16="http://schemas.microsoft.com/office/drawing/2014/main" id="{92DE5CFC-A981-4ACB-988C-12BFCAF710DE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63" y="2954"/>
              <a:ext cx="3900" cy="10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170" name="Line 8">
              <a:extLst>
                <a:ext uri="{FF2B5EF4-FFF2-40B4-BE49-F238E27FC236}">
                  <a16:creationId xmlns:a16="http://schemas.microsoft.com/office/drawing/2014/main" id="{D16F3D8B-0E7D-429A-9509-2A86763A8D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" y="3926"/>
              <a:ext cx="2750" cy="1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171" name="Line 9">
              <a:extLst>
                <a:ext uri="{FF2B5EF4-FFF2-40B4-BE49-F238E27FC236}">
                  <a16:creationId xmlns:a16="http://schemas.microsoft.com/office/drawing/2014/main" id="{423F4D65-E35B-49F7-AA9C-D7B4B90698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191" y="3032"/>
              <a:ext cx="982" cy="894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172" name="Line 10">
              <a:extLst>
                <a:ext uri="{FF2B5EF4-FFF2-40B4-BE49-F238E27FC236}">
                  <a16:creationId xmlns:a16="http://schemas.microsoft.com/office/drawing/2014/main" id="{13B31FA6-5697-4F8A-9035-8CBA2AFB168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1" y="3032"/>
              <a:ext cx="982" cy="894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173" name="Line 11">
              <a:extLst>
                <a:ext uri="{FF2B5EF4-FFF2-40B4-BE49-F238E27FC236}">
                  <a16:creationId xmlns:a16="http://schemas.microsoft.com/office/drawing/2014/main" id="{4591D312-90A4-4F8F-8F4A-05D9F1F02A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23" y="3032"/>
              <a:ext cx="2750" cy="1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</p:grpSp>
      <p:grpSp>
        <p:nvGrpSpPr>
          <p:cNvPr id="6" name="Group 31">
            <a:extLst>
              <a:ext uri="{FF2B5EF4-FFF2-40B4-BE49-F238E27FC236}">
                <a16:creationId xmlns:a16="http://schemas.microsoft.com/office/drawing/2014/main" id="{A08E8CB4-B668-4626-9AB9-12C6C3C5037D}"/>
              </a:ext>
            </a:extLst>
          </p:cNvPr>
          <p:cNvGrpSpPr>
            <a:grpSpLocks/>
          </p:cNvGrpSpPr>
          <p:nvPr/>
        </p:nvGrpSpPr>
        <p:grpSpPr bwMode="auto">
          <a:xfrm>
            <a:off x="2339975" y="5013325"/>
            <a:ext cx="2190750" cy="838200"/>
            <a:chOff x="3097" y="1470"/>
            <a:chExt cx="1380" cy="528"/>
          </a:xfrm>
        </p:grpSpPr>
        <p:sp>
          <p:nvSpPr>
            <p:cNvPr id="6161" name="Line 27">
              <a:extLst>
                <a:ext uri="{FF2B5EF4-FFF2-40B4-BE49-F238E27FC236}">
                  <a16:creationId xmlns:a16="http://schemas.microsoft.com/office/drawing/2014/main" id="{84A6191D-39F3-4A14-9C56-25B272A087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75" y="1920"/>
              <a:ext cx="1224" cy="1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162" name="AutoShape 22">
              <a:extLst>
                <a:ext uri="{FF2B5EF4-FFF2-40B4-BE49-F238E27FC236}">
                  <a16:creationId xmlns:a16="http://schemas.microsoft.com/office/drawing/2014/main" id="{32B7FB9C-4436-446C-AA22-70373DDFB47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097" y="1470"/>
              <a:ext cx="1380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163" name="Freeform 24">
              <a:extLst>
                <a:ext uri="{FF2B5EF4-FFF2-40B4-BE49-F238E27FC236}">
                  <a16:creationId xmlns:a16="http://schemas.microsoft.com/office/drawing/2014/main" id="{AE1C5E43-E000-4050-AC25-B0724933F71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5" y="1548"/>
              <a:ext cx="1224" cy="372"/>
            </a:xfrm>
            <a:custGeom>
              <a:avLst/>
              <a:gdLst>
                <a:gd name="T0" fmla="*/ 0 w 1224"/>
                <a:gd name="T1" fmla="*/ 372 h 372"/>
                <a:gd name="T2" fmla="*/ 1224 w 1224"/>
                <a:gd name="T3" fmla="*/ 372 h 372"/>
                <a:gd name="T4" fmla="*/ 1038 w 1224"/>
                <a:gd name="T5" fmla="*/ 0 h 372"/>
                <a:gd name="T6" fmla="*/ 0 w 1224"/>
                <a:gd name="T7" fmla="*/ 372 h 37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24"/>
                <a:gd name="T13" fmla="*/ 0 h 372"/>
                <a:gd name="T14" fmla="*/ 1224 w 1224"/>
                <a:gd name="T15" fmla="*/ 372 h 37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24" h="372">
                  <a:moveTo>
                    <a:pt x="0" y="372"/>
                  </a:moveTo>
                  <a:lnTo>
                    <a:pt x="1224" y="372"/>
                  </a:lnTo>
                  <a:lnTo>
                    <a:pt x="1038" y="0"/>
                  </a:lnTo>
                  <a:lnTo>
                    <a:pt x="0" y="372"/>
                  </a:lnTo>
                  <a:close/>
                </a:path>
              </a:pathLst>
            </a:custGeom>
            <a:solidFill>
              <a:srgbClr val="FF0000">
                <a:alpha val="34901"/>
              </a:srgbClr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6164" name="Line 25">
              <a:extLst>
                <a:ext uri="{FF2B5EF4-FFF2-40B4-BE49-F238E27FC236}">
                  <a16:creationId xmlns:a16="http://schemas.microsoft.com/office/drawing/2014/main" id="{3B985407-A0DE-4E03-BD0D-C272490968E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175" y="1548"/>
              <a:ext cx="1038" cy="372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165" name="Line 26">
              <a:extLst>
                <a:ext uri="{FF2B5EF4-FFF2-40B4-BE49-F238E27FC236}">
                  <a16:creationId xmlns:a16="http://schemas.microsoft.com/office/drawing/2014/main" id="{9F865B7A-0903-44D7-8566-58CA15AED2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13" y="1548"/>
              <a:ext cx="186" cy="372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166" name="Oval 28">
              <a:extLst>
                <a:ext uri="{FF2B5EF4-FFF2-40B4-BE49-F238E27FC236}">
                  <a16:creationId xmlns:a16="http://schemas.microsoft.com/office/drawing/2014/main" id="{F756C1A4-EF96-4F95-AB2A-E6949EF8C0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3" y="1908"/>
              <a:ext cx="30" cy="30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6167" name="Oval 29">
              <a:extLst>
                <a:ext uri="{FF2B5EF4-FFF2-40B4-BE49-F238E27FC236}">
                  <a16:creationId xmlns:a16="http://schemas.microsoft.com/office/drawing/2014/main" id="{E59D4544-D313-453C-B71E-14716396FD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1" y="1536"/>
              <a:ext cx="30" cy="30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6168" name="Oval 30">
              <a:extLst>
                <a:ext uri="{FF2B5EF4-FFF2-40B4-BE49-F238E27FC236}">
                  <a16:creationId xmlns:a16="http://schemas.microsoft.com/office/drawing/2014/main" id="{7C7F60D3-5218-43A4-973A-A1EDDF8A60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7" y="1908"/>
              <a:ext cx="30" cy="30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</p:grpSp>
      <p:sp>
        <p:nvSpPr>
          <p:cNvPr id="8224" name="Line 32">
            <a:extLst>
              <a:ext uri="{FF2B5EF4-FFF2-40B4-BE49-F238E27FC236}">
                <a16:creationId xmlns:a16="http://schemas.microsoft.com/office/drawing/2014/main" id="{CEDF7D7C-A59E-440B-9933-02415B59816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65388" y="3460750"/>
            <a:ext cx="0" cy="22685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8225" name="Line 33">
            <a:extLst>
              <a:ext uri="{FF2B5EF4-FFF2-40B4-BE49-F238E27FC236}">
                <a16:creationId xmlns:a16="http://schemas.microsoft.com/office/drawing/2014/main" id="{711D5475-8841-4E11-AFDC-0EA6C2782A8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13213" y="2871788"/>
            <a:ext cx="0" cy="2268537"/>
          </a:xfrm>
          <a:prstGeom prst="line">
            <a:avLst/>
          </a:prstGeom>
          <a:noFill/>
          <a:ln w="15875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8226" name="Line 34">
            <a:extLst>
              <a:ext uri="{FF2B5EF4-FFF2-40B4-BE49-F238E27FC236}">
                <a16:creationId xmlns:a16="http://schemas.microsoft.com/office/drawing/2014/main" id="{2EB6C7B8-CEE4-499F-AA68-E9C40150E4F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08488" y="3460750"/>
            <a:ext cx="0" cy="22685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grpSp>
        <p:nvGrpSpPr>
          <p:cNvPr id="6154" name="Group 59">
            <a:extLst>
              <a:ext uri="{FF2B5EF4-FFF2-40B4-BE49-F238E27FC236}">
                <a16:creationId xmlns:a16="http://schemas.microsoft.com/office/drawing/2014/main" id="{ADBAB999-4E89-415C-A438-43DC36CB0899}"/>
              </a:ext>
            </a:extLst>
          </p:cNvPr>
          <p:cNvGrpSpPr>
            <a:grpSpLocks/>
          </p:cNvGrpSpPr>
          <p:nvPr/>
        </p:nvGrpSpPr>
        <p:grpSpPr bwMode="auto">
          <a:xfrm>
            <a:off x="541338" y="4689475"/>
            <a:ext cx="6191250" cy="1676400"/>
            <a:chOff x="363" y="2954"/>
            <a:chExt cx="3900" cy="1056"/>
          </a:xfrm>
        </p:grpSpPr>
        <p:sp>
          <p:nvSpPr>
            <p:cNvPr id="6156" name="AutoShape 60">
              <a:extLst>
                <a:ext uri="{FF2B5EF4-FFF2-40B4-BE49-F238E27FC236}">
                  <a16:creationId xmlns:a16="http://schemas.microsoft.com/office/drawing/2014/main" id="{84944156-AE90-4ED9-B8CC-514FB63CD789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63" y="2954"/>
              <a:ext cx="3900" cy="10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157" name="Line 61">
              <a:extLst>
                <a:ext uri="{FF2B5EF4-FFF2-40B4-BE49-F238E27FC236}">
                  <a16:creationId xmlns:a16="http://schemas.microsoft.com/office/drawing/2014/main" id="{66D7687C-D0CE-4A4A-883E-4C5891188C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" y="3926"/>
              <a:ext cx="2750" cy="1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158" name="Line 62">
              <a:extLst>
                <a:ext uri="{FF2B5EF4-FFF2-40B4-BE49-F238E27FC236}">
                  <a16:creationId xmlns:a16="http://schemas.microsoft.com/office/drawing/2014/main" id="{39F22E7A-C493-408D-8B0D-471A1F733F4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191" y="3032"/>
              <a:ext cx="982" cy="894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159" name="Line 63">
              <a:extLst>
                <a:ext uri="{FF2B5EF4-FFF2-40B4-BE49-F238E27FC236}">
                  <a16:creationId xmlns:a16="http://schemas.microsoft.com/office/drawing/2014/main" id="{14C7CBD3-AE62-4865-8D45-A2FEAFE62CA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1" y="3032"/>
              <a:ext cx="982" cy="894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160" name="Line 64">
              <a:extLst>
                <a:ext uri="{FF2B5EF4-FFF2-40B4-BE49-F238E27FC236}">
                  <a16:creationId xmlns:a16="http://schemas.microsoft.com/office/drawing/2014/main" id="{BEC25E96-F419-49D9-B68F-E15686094F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23" y="3032"/>
              <a:ext cx="2750" cy="1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</p:grpSp>
      <p:sp>
        <p:nvSpPr>
          <p:cNvPr id="6155" name="TextBox 40">
            <a:extLst>
              <a:ext uri="{FF2B5EF4-FFF2-40B4-BE49-F238E27FC236}">
                <a16:creationId xmlns:a16="http://schemas.microsoft.com/office/drawing/2014/main" id="{D8B2E4A6-F65E-4FB4-932B-DC3F97A16F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333375"/>
            <a:ext cx="51847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Uspravna prizma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0 -0.33333 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64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0 -0.33333  E" pathEditMode="relative" ptsTypes="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64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0 -0.33333  E" pathEditMode="relative" ptsTypes="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8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8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8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D2C1B27F-E944-4543-99E8-E0D33918CC6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69913" y="4689475"/>
            <a:ext cx="6162675" cy="1647825"/>
            <a:chOff x="1451" y="1480"/>
            <a:chExt cx="3882" cy="1038"/>
          </a:xfrm>
        </p:grpSpPr>
        <p:sp>
          <p:nvSpPr>
            <p:cNvPr id="7208" name="AutoShape 3">
              <a:extLst>
                <a:ext uri="{FF2B5EF4-FFF2-40B4-BE49-F238E27FC236}">
                  <a16:creationId xmlns:a16="http://schemas.microsoft.com/office/drawing/2014/main" id="{55365349-BB2C-4B3C-8203-6830093E41CD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451" y="1480"/>
              <a:ext cx="3882" cy="10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209" name="Freeform 4">
              <a:extLst>
                <a:ext uri="{FF2B5EF4-FFF2-40B4-BE49-F238E27FC236}">
                  <a16:creationId xmlns:a16="http://schemas.microsoft.com/office/drawing/2014/main" id="{89A21027-D52B-4551-ADB7-87FA1B07E743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3" y="1552"/>
              <a:ext cx="3732" cy="900"/>
            </a:xfrm>
            <a:custGeom>
              <a:avLst/>
              <a:gdLst>
                <a:gd name="T0" fmla="*/ 0 w 3732"/>
                <a:gd name="T1" fmla="*/ 900 h 900"/>
                <a:gd name="T2" fmla="*/ 2750 w 3732"/>
                <a:gd name="T3" fmla="*/ 900 h 900"/>
                <a:gd name="T4" fmla="*/ 3732 w 3732"/>
                <a:gd name="T5" fmla="*/ 0 h 900"/>
                <a:gd name="T6" fmla="*/ 982 w 3732"/>
                <a:gd name="T7" fmla="*/ 0 h 900"/>
                <a:gd name="T8" fmla="*/ 0 w 3732"/>
                <a:gd name="T9" fmla="*/ 900 h 9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732"/>
                <a:gd name="T16" fmla="*/ 0 h 900"/>
                <a:gd name="T17" fmla="*/ 3732 w 3732"/>
                <a:gd name="T18" fmla="*/ 900 h 9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732" h="900">
                  <a:moveTo>
                    <a:pt x="0" y="900"/>
                  </a:moveTo>
                  <a:lnTo>
                    <a:pt x="2750" y="900"/>
                  </a:lnTo>
                  <a:lnTo>
                    <a:pt x="3732" y="0"/>
                  </a:lnTo>
                  <a:lnTo>
                    <a:pt x="982" y="0"/>
                  </a:lnTo>
                  <a:lnTo>
                    <a:pt x="0" y="900"/>
                  </a:lnTo>
                  <a:close/>
                </a:path>
              </a:pathLst>
            </a:custGeom>
            <a:solidFill>
              <a:srgbClr val="FFFF00">
                <a:alpha val="34901"/>
              </a:srgbClr>
            </a:solidFill>
            <a:ln w="0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</p:grpSp>
      <p:grpSp>
        <p:nvGrpSpPr>
          <p:cNvPr id="7171" name="Group 23">
            <a:extLst>
              <a:ext uri="{FF2B5EF4-FFF2-40B4-BE49-F238E27FC236}">
                <a16:creationId xmlns:a16="http://schemas.microsoft.com/office/drawing/2014/main" id="{34DDADF8-719F-419C-8B17-5D2AF870277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69913" y="4689475"/>
            <a:ext cx="6162675" cy="1647825"/>
            <a:chOff x="1451" y="1480"/>
            <a:chExt cx="3882" cy="1038"/>
          </a:xfrm>
        </p:grpSpPr>
        <p:sp>
          <p:nvSpPr>
            <p:cNvPr id="7206" name="AutoShape 24">
              <a:extLst>
                <a:ext uri="{FF2B5EF4-FFF2-40B4-BE49-F238E27FC236}">
                  <a16:creationId xmlns:a16="http://schemas.microsoft.com/office/drawing/2014/main" id="{A7579F30-5B1B-43E6-A91B-2EA3C71081FD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451" y="1480"/>
              <a:ext cx="3882" cy="10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207" name="Freeform 25">
              <a:extLst>
                <a:ext uri="{FF2B5EF4-FFF2-40B4-BE49-F238E27FC236}">
                  <a16:creationId xmlns:a16="http://schemas.microsoft.com/office/drawing/2014/main" id="{A5DA703A-58D9-4F5D-A256-05904B9E3E8A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3" y="1552"/>
              <a:ext cx="3732" cy="900"/>
            </a:xfrm>
            <a:custGeom>
              <a:avLst/>
              <a:gdLst>
                <a:gd name="T0" fmla="*/ 0 w 3732"/>
                <a:gd name="T1" fmla="*/ 900 h 900"/>
                <a:gd name="T2" fmla="*/ 2750 w 3732"/>
                <a:gd name="T3" fmla="*/ 900 h 900"/>
                <a:gd name="T4" fmla="*/ 3732 w 3732"/>
                <a:gd name="T5" fmla="*/ 0 h 900"/>
                <a:gd name="T6" fmla="*/ 982 w 3732"/>
                <a:gd name="T7" fmla="*/ 0 h 900"/>
                <a:gd name="T8" fmla="*/ 0 w 3732"/>
                <a:gd name="T9" fmla="*/ 900 h 9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732"/>
                <a:gd name="T16" fmla="*/ 0 h 900"/>
                <a:gd name="T17" fmla="*/ 3732 w 3732"/>
                <a:gd name="T18" fmla="*/ 900 h 9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732" h="900">
                  <a:moveTo>
                    <a:pt x="0" y="900"/>
                  </a:moveTo>
                  <a:lnTo>
                    <a:pt x="2750" y="900"/>
                  </a:lnTo>
                  <a:lnTo>
                    <a:pt x="3732" y="0"/>
                  </a:lnTo>
                  <a:lnTo>
                    <a:pt x="982" y="0"/>
                  </a:lnTo>
                  <a:lnTo>
                    <a:pt x="0" y="900"/>
                  </a:lnTo>
                  <a:close/>
                </a:path>
              </a:pathLst>
            </a:custGeom>
            <a:solidFill>
              <a:srgbClr val="FFFF00">
                <a:alpha val="34901"/>
              </a:srgbClr>
            </a:solidFill>
            <a:ln w="0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</p:grpSp>
      <p:grpSp>
        <p:nvGrpSpPr>
          <p:cNvPr id="4" name="Group 5">
            <a:extLst>
              <a:ext uri="{FF2B5EF4-FFF2-40B4-BE49-F238E27FC236}">
                <a16:creationId xmlns:a16="http://schemas.microsoft.com/office/drawing/2014/main" id="{00FEB520-E9E1-4902-BFA7-FECAB0C0FC65}"/>
              </a:ext>
            </a:extLst>
          </p:cNvPr>
          <p:cNvGrpSpPr>
            <a:grpSpLocks/>
          </p:cNvGrpSpPr>
          <p:nvPr/>
        </p:nvGrpSpPr>
        <p:grpSpPr bwMode="auto">
          <a:xfrm>
            <a:off x="541338" y="4681538"/>
            <a:ext cx="6191250" cy="1676400"/>
            <a:chOff x="363" y="2954"/>
            <a:chExt cx="3900" cy="1056"/>
          </a:xfrm>
        </p:grpSpPr>
        <p:sp>
          <p:nvSpPr>
            <p:cNvPr id="7201" name="AutoShape 6">
              <a:extLst>
                <a:ext uri="{FF2B5EF4-FFF2-40B4-BE49-F238E27FC236}">
                  <a16:creationId xmlns:a16="http://schemas.microsoft.com/office/drawing/2014/main" id="{4CCD7D5E-BEB0-4661-8444-6FE2BE595991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63" y="2954"/>
              <a:ext cx="3900" cy="10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202" name="Line 7">
              <a:extLst>
                <a:ext uri="{FF2B5EF4-FFF2-40B4-BE49-F238E27FC236}">
                  <a16:creationId xmlns:a16="http://schemas.microsoft.com/office/drawing/2014/main" id="{AC836FB9-3E19-4797-BF2F-916076F372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" y="3926"/>
              <a:ext cx="2750" cy="1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203" name="Line 8">
              <a:extLst>
                <a:ext uri="{FF2B5EF4-FFF2-40B4-BE49-F238E27FC236}">
                  <a16:creationId xmlns:a16="http://schemas.microsoft.com/office/drawing/2014/main" id="{E01DECB0-7832-49A5-AD33-345F0B23BE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191" y="3032"/>
              <a:ext cx="982" cy="894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204" name="Line 9">
              <a:extLst>
                <a:ext uri="{FF2B5EF4-FFF2-40B4-BE49-F238E27FC236}">
                  <a16:creationId xmlns:a16="http://schemas.microsoft.com/office/drawing/2014/main" id="{2A0CA26B-B3A8-4DF8-AAC4-E17C9D87F7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1" y="3032"/>
              <a:ext cx="982" cy="894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205" name="Line 10">
              <a:extLst>
                <a:ext uri="{FF2B5EF4-FFF2-40B4-BE49-F238E27FC236}">
                  <a16:creationId xmlns:a16="http://schemas.microsoft.com/office/drawing/2014/main" id="{C57EFFBC-B2A3-4C88-A13B-63C660D98D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23" y="3032"/>
              <a:ext cx="2750" cy="1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</p:grpSp>
      <p:grpSp>
        <p:nvGrpSpPr>
          <p:cNvPr id="5" name="Group 11">
            <a:extLst>
              <a:ext uri="{FF2B5EF4-FFF2-40B4-BE49-F238E27FC236}">
                <a16:creationId xmlns:a16="http://schemas.microsoft.com/office/drawing/2014/main" id="{5361693F-AFF8-435D-84C4-46185C924291}"/>
              </a:ext>
            </a:extLst>
          </p:cNvPr>
          <p:cNvGrpSpPr>
            <a:grpSpLocks/>
          </p:cNvGrpSpPr>
          <p:nvPr/>
        </p:nvGrpSpPr>
        <p:grpSpPr bwMode="auto">
          <a:xfrm>
            <a:off x="2339975" y="5013325"/>
            <a:ext cx="2190750" cy="838200"/>
            <a:chOff x="3097" y="1470"/>
            <a:chExt cx="1380" cy="528"/>
          </a:xfrm>
        </p:grpSpPr>
        <p:sp>
          <p:nvSpPr>
            <p:cNvPr id="7193" name="AutoShape 12">
              <a:extLst>
                <a:ext uri="{FF2B5EF4-FFF2-40B4-BE49-F238E27FC236}">
                  <a16:creationId xmlns:a16="http://schemas.microsoft.com/office/drawing/2014/main" id="{8915C187-BC0F-429B-8ADE-1AA343B8A246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097" y="1470"/>
              <a:ext cx="1380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194" name="Freeform 13">
              <a:extLst>
                <a:ext uri="{FF2B5EF4-FFF2-40B4-BE49-F238E27FC236}">
                  <a16:creationId xmlns:a16="http://schemas.microsoft.com/office/drawing/2014/main" id="{9BE16B77-5E4D-4951-8EAA-D102B3F0CC5C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5" y="1548"/>
              <a:ext cx="1224" cy="372"/>
            </a:xfrm>
            <a:custGeom>
              <a:avLst/>
              <a:gdLst>
                <a:gd name="T0" fmla="*/ 0 w 1224"/>
                <a:gd name="T1" fmla="*/ 372 h 372"/>
                <a:gd name="T2" fmla="*/ 1224 w 1224"/>
                <a:gd name="T3" fmla="*/ 372 h 372"/>
                <a:gd name="T4" fmla="*/ 1038 w 1224"/>
                <a:gd name="T5" fmla="*/ 0 h 372"/>
                <a:gd name="T6" fmla="*/ 0 w 1224"/>
                <a:gd name="T7" fmla="*/ 372 h 37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24"/>
                <a:gd name="T13" fmla="*/ 0 h 372"/>
                <a:gd name="T14" fmla="*/ 1224 w 1224"/>
                <a:gd name="T15" fmla="*/ 372 h 37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24" h="372">
                  <a:moveTo>
                    <a:pt x="0" y="372"/>
                  </a:moveTo>
                  <a:lnTo>
                    <a:pt x="1224" y="372"/>
                  </a:lnTo>
                  <a:lnTo>
                    <a:pt x="1038" y="0"/>
                  </a:lnTo>
                  <a:lnTo>
                    <a:pt x="0" y="372"/>
                  </a:lnTo>
                  <a:close/>
                </a:path>
              </a:pathLst>
            </a:custGeom>
            <a:solidFill>
              <a:srgbClr val="FF0000">
                <a:alpha val="34901"/>
              </a:srgbClr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7195" name="Line 14">
              <a:extLst>
                <a:ext uri="{FF2B5EF4-FFF2-40B4-BE49-F238E27FC236}">
                  <a16:creationId xmlns:a16="http://schemas.microsoft.com/office/drawing/2014/main" id="{4E21A6BF-A445-44B9-84E9-F79CB0F268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175" y="1548"/>
              <a:ext cx="1038" cy="372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196" name="Line 15">
              <a:extLst>
                <a:ext uri="{FF2B5EF4-FFF2-40B4-BE49-F238E27FC236}">
                  <a16:creationId xmlns:a16="http://schemas.microsoft.com/office/drawing/2014/main" id="{536DF124-29C5-4D4C-ACA5-B71EFF2617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13" y="1548"/>
              <a:ext cx="186" cy="372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197" name="Line 16">
              <a:extLst>
                <a:ext uri="{FF2B5EF4-FFF2-40B4-BE49-F238E27FC236}">
                  <a16:creationId xmlns:a16="http://schemas.microsoft.com/office/drawing/2014/main" id="{9FF3E434-64C1-413C-BF3F-742938B64D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75" y="1920"/>
              <a:ext cx="1224" cy="1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198" name="Oval 17">
              <a:extLst>
                <a:ext uri="{FF2B5EF4-FFF2-40B4-BE49-F238E27FC236}">
                  <a16:creationId xmlns:a16="http://schemas.microsoft.com/office/drawing/2014/main" id="{B805C4C9-CD81-4105-8CC2-9ABBDB6694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3" y="1908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7199" name="Oval 18">
              <a:extLst>
                <a:ext uri="{FF2B5EF4-FFF2-40B4-BE49-F238E27FC236}">
                  <a16:creationId xmlns:a16="http://schemas.microsoft.com/office/drawing/2014/main" id="{5EA04D22-BE64-4540-AE94-9D74B19403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1" y="153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7200" name="Oval 19">
              <a:extLst>
                <a:ext uri="{FF2B5EF4-FFF2-40B4-BE49-F238E27FC236}">
                  <a16:creationId xmlns:a16="http://schemas.microsoft.com/office/drawing/2014/main" id="{8F4E8222-71FE-4368-9950-049E7C186D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7" y="1908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</p:grpSp>
      <p:sp>
        <p:nvSpPr>
          <p:cNvPr id="9236" name="Line 20">
            <a:extLst>
              <a:ext uri="{FF2B5EF4-FFF2-40B4-BE49-F238E27FC236}">
                <a16:creationId xmlns:a16="http://schemas.microsoft.com/office/drawing/2014/main" id="{84DEAE4B-5E25-4EB1-ACC9-FB4E49A95C6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71738" y="3740150"/>
            <a:ext cx="1020762" cy="19843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grpSp>
        <p:nvGrpSpPr>
          <p:cNvPr id="7175" name="Group 26">
            <a:extLst>
              <a:ext uri="{FF2B5EF4-FFF2-40B4-BE49-F238E27FC236}">
                <a16:creationId xmlns:a16="http://schemas.microsoft.com/office/drawing/2014/main" id="{E545D2C7-DB13-4CCD-915A-B94A7D4C7345}"/>
              </a:ext>
            </a:extLst>
          </p:cNvPr>
          <p:cNvGrpSpPr>
            <a:grpSpLocks/>
          </p:cNvGrpSpPr>
          <p:nvPr/>
        </p:nvGrpSpPr>
        <p:grpSpPr bwMode="auto">
          <a:xfrm>
            <a:off x="541338" y="4689475"/>
            <a:ext cx="6191250" cy="1676400"/>
            <a:chOff x="363" y="2954"/>
            <a:chExt cx="3900" cy="1056"/>
          </a:xfrm>
        </p:grpSpPr>
        <p:sp>
          <p:nvSpPr>
            <p:cNvPr id="7188" name="AutoShape 27">
              <a:extLst>
                <a:ext uri="{FF2B5EF4-FFF2-40B4-BE49-F238E27FC236}">
                  <a16:creationId xmlns:a16="http://schemas.microsoft.com/office/drawing/2014/main" id="{0361413F-B93A-4708-8B03-F566D7B4786D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63" y="2954"/>
              <a:ext cx="3900" cy="10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189" name="Line 28">
              <a:extLst>
                <a:ext uri="{FF2B5EF4-FFF2-40B4-BE49-F238E27FC236}">
                  <a16:creationId xmlns:a16="http://schemas.microsoft.com/office/drawing/2014/main" id="{B39454B2-C1F4-4789-8C78-7836337CC4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" y="3926"/>
              <a:ext cx="2750" cy="1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190" name="Line 29">
              <a:extLst>
                <a:ext uri="{FF2B5EF4-FFF2-40B4-BE49-F238E27FC236}">
                  <a16:creationId xmlns:a16="http://schemas.microsoft.com/office/drawing/2014/main" id="{04E82F8E-ABB7-4567-99EF-4E14A952EC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191" y="3032"/>
              <a:ext cx="982" cy="894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191" name="Line 30">
              <a:extLst>
                <a:ext uri="{FF2B5EF4-FFF2-40B4-BE49-F238E27FC236}">
                  <a16:creationId xmlns:a16="http://schemas.microsoft.com/office/drawing/2014/main" id="{B687D12B-6F4F-487B-BCEC-9B697FA0E4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1" y="3032"/>
              <a:ext cx="982" cy="894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192" name="Line 31">
              <a:extLst>
                <a:ext uri="{FF2B5EF4-FFF2-40B4-BE49-F238E27FC236}">
                  <a16:creationId xmlns:a16="http://schemas.microsoft.com/office/drawing/2014/main" id="{2201B208-E01F-4588-AEFA-095B83CA78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23" y="3032"/>
              <a:ext cx="2750" cy="1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</p:grpSp>
      <p:grpSp>
        <p:nvGrpSpPr>
          <p:cNvPr id="7176" name="Group 32">
            <a:extLst>
              <a:ext uri="{FF2B5EF4-FFF2-40B4-BE49-F238E27FC236}">
                <a16:creationId xmlns:a16="http://schemas.microsoft.com/office/drawing/2014/main" id="{3051900E-A446-4423-9B47-1A75B5AEAC3B}"/>
              </a:ext>
            </a:extLst>
          </p:cNvPr>
          <p:cNvGrpSpPr>
            <a:grpSpLocks/>
          </p:cNvGrpSpPr>
          <p:nvPr/>
        </p:nvGrpSpPr>
        <p:grpSpPr bwMode="auto">
          <a:xfrm>
            <a:off x="2339975" y="5013325"/>
            <a:ext cx="2190750" cy="838200"/>
            <a:chOff x="3097" y="1470"/>
            <a:chExt cx="1380" cy="528"/>
          </a:xfrm>
        </p:grpSpPr>
        <p:sp>
          <p:nvSpPr>
            <p:cNvPr id="7180" name="AutoShape 33">
              <a:extLst>
                <a:ext uri="{FF2B5EF4-FFF2-40B4-BE49-F238E27FC236}">
                  <a16:creationId xmlns:a16="http://schemas.microsoft.com/office/drawing/2014/main" id="{9115E9C3-A83D-4649-B34D-F7F2EA15F07D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097" y="1470"/>
              <a:ext cx="1380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181" name="Freeform 34">
              <a:extLst>
                <a:ext uri="{FF2B5EF4-FFF2-40B4-BE49-F238E27FC236}">
                  <a16:creationId xmlns:a16="http://schemas.microsoft.com/office/drawing/2014/main" id="{DD5F9DB5-0D9A-46BB-A3F3-B1E8C31DBB3E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5" y="1548"/>
              <a:ext cx="1224" cy="372"/>
            </a:xfrm>
            <a:custGeom>
              <a:avLst/>
              <a:gdLst>
                <a:gd name="T0" fmla="*/ 0 w 1224"/>
                <a:gd name="T1" fmla="*/ 372 h 372"/>
                <a:gd name="T2" fmla="*/ 1224 w 1224"/>
                <a:gd name="T3" fmla="*/ 372 h 372"/>
                <a:gd name="T4" fmla="*/ 1038 w 1224"/>
                <a:gd name="T5" fmla="*/ 0 h 372"/>
                <a:gd name="T6" fmla="*/ 0 w 1224"/>
                <a:gd name="T7" fmla="*/ 372 h 37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24"/>
                <a:gd name="T13" fmla="*/ 0 h 372"/>
                <a:gd name="T14" fmla="*/ 1224 w 1224"/>
                <a:gd name="T15" fmla="*/ 372 h 37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24" h="372">
                  <a:moveTo>
                    <a:pt x="0" y="372"/>
                  </a:moveTo>
                  <a:lnTo>
                    <a:pt x="1224" y="372"/>
                  </a:lnTo>
                  <a:lnTo>
                    <a:pt x="1038" y="0"/>
                  </a:lnTo>
                  <a:lnTo>
                    <a:pt x="0" y="372"/>
                  </a:lnTo>
                  <a:close/>
                </a:path>
              </a:pathLst>
            </a:custGeom>
            <a:solidFill>
              <a:srgbClr val="FF0000">
                <a:alpha val="34901"/>
              </a:srgbClr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  <p:sp>
          <p:nvSpPr>
            <p:cNvPr id="7182" name="Line 35">
              <a:extLst>
                <a:ext uri="{FF2B5EF4-FFF2-40B4-BE49-F238E27FC236}">
                  <a16:creationId xmlns:a16="http://schemas.microsoft.com/office/drawing/2014/main" id="{B24CD316-07D5-44A4-9253-A58FA8A523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175" y="1548"/>
              <a:ext cx="1038" cy="372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183" name="Line 36">
              <a:extLst>
                <a:ext uri="{FF2B5EF4-FFF2-40B4-BE49-F238E27FC236}">
                  <a16:creationId xmlns:a16="http://schemas.microsoft.com/office/drawing/2014/main" id="{62D99FD0-E4DF-4D8F-88A5-0867126B97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13" y="1548"/>
              <a:ext cx="186" cy="372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184" name="Line 37">
              <a:extLst>
                <a:ext uri="{FF2B5EF4-FFF2-40B4-BE49-F238E27FC236}">
                  <a16:creationId xmlns:a16="http://schemas.microsoft.com/office/drawing/2014/main" id="{AF250B1E-2657-4172-A366-3739AE1378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75" y="1920"/>
              <a:ext cx="1224" cy="1"/>
            </a:xfrm>
            <a:prstGeom prst="line">
              <a:avLst/>
            </a:prstGeom>
            <a:noFill/>
            <a:ln w="95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7185" name="Oval 38">
              <a:extLst>
                <a:ext uri="{FF2B5EF4-FFF2-40B4-BE49-F238E27FC236}">
                  <a16:creationId xmlns:a16="http://schemas.microsoft.com/office/drawing/2014/main" id="{3030C322-CFE1-4B92-A62F-427F2BB1F1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63" y="1908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7186" name="Oval 39">
              <a:extLst>
                <a:ext uri="{FF2B5EF4-FFF2-40B4-BE49-F238E27FC236}">
                  <a16:creationId xmlns:a16="http://schemas.microsoft.com/office/drawing/2014/main" id="{1F946DA3-B3E8-416A-A02D-06498FA24F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1" y="153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7187" name="Oval 40">
              <a:extLst>
                <a:ext uri="{FF2B5EF4-FFF2-40B4-BE49-F238E27FC236}">
                  <a16:creationId xmlns:a16="http://schemas.microsoft.com/office/drawing/2014/main" id="{1E715B72-F8F1-481C-AB20-9CD9D3BFFF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7" y="1908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</p:grpSp>
      <p:sp>
        <p:nvSpPr>
          <p:cNvPr id="9257" name="Line 41">
            <a:extLst>
              <a:ext uri="{FF2B5EF4-FFF2-40B4-BE49-F238E27FC236}">
                <a16:creationId xmlns:a16="http://schemas.microsoft.com/office/drawing/2014/main" id="{657EC204-52A5-46A7-B98D-C623FD2710E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06900" y="3744913"/>
            <a:ext cx="1020763" cy="19843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9258" name="Line 42">
            <a:extLst>
              <a:ext uri="{FF2B5EF4-FFF2-40B4-BE49-F238E27FC236}">
                <a16:creationId xmlns:a16="http://schemas.microsoft.com/office/drawing/2014/main" id="{683C6654-F3DB-4F10-8342-8826630EB24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22738" y="3154363"/>
            <a:ext cx="1020762" cy="1984375"/>
          </a:xfrm>
          <a:prstGeom prst="line">
            <a:avLst/>
          </a:prstGeom>
          <a:noFill/>
          <a:ln w="22225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7179" name="TextBox 40">
            <a:extLst>
              <a:ext uri="{FF2B5EF4-FFF2-40B4-BE49-F238E27FC236}">
                <a16:creationId xmlns:a16="http://schemas.microsoft.com/office/drawing/2014/main" id="{675E6B69-FF06-4779-B409-44A16FAB5E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333375"/>
            <a:ext cx="36718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Kosa prizma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81481E-6 L 0.11545 -0.3039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00" y="-152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4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1.11111E-6 L 0.11702 -0.3048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00" y="-1530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4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7037E-7 L 0.11441 -0.2921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00" y="-1460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9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9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4">
            <a:extLst>
              <a:ext uri="{FF2B5EF4-FFF2-40B4-BE49-F238E27FC236}">
                <a16:creationId xmlns:a16="http://schemas.microsoft.com/office/drawing/2014/main" id="{560F3691-6C0E-4CA7-A220-20BFCBFBA986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2555875" y="0"/>
            <a:ext cx="22479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r-HR"/>
          </a:p>
        </p:txBody>
      </p:sp>
      <p:grpSp>
        <p:nvGrpSpPr>
          <p:cNvPr id="8195" name="Group 5">
            <a:extLst>
              <a:ext uri="{FF2B5EF4-FFF2-40B4-BE49-F238E27FC236}">
                <a16:creationId xmlns:a16="http://schemas.microsoft.com/office/drawing/2014/main" id="{2E27E9E1-AAFF-425A-9D8F-DD51047EDE7D}"/>
              </a:ext>
            </a:extLst>
          </p:cNvPr>
          <p:cNvGrpSpPr>
            <a:grpSpLocks/>
          </p:cNvGrpSpPr>
          <p:nvPr/>
        </p:nvGrpSpPr>
        <p:grpSpPr bwMode="auto">
          <a:xfrm>
            <a:off x="287338" y="433388"/>
            <a:ext cx="2016125" cy="2339975"/>
            <a:chOff x="1809" y="837"/>
            <a:chExt cx="2142" cy="2646"/>
          </a:xfrm>
        </p:grpSpPr>
        <p:sp>
          <p:nvSpPr>
            <p:cNvPr id="8295" name="AutoShape 6">
              <a:extLst>
                <a:ext uri="{FF2B5EF4-FFF2-40B4-BE49-F238E27FC236}">
                  <a16:creationId xmlns:a16="http://schemas.microsoft.com/office/drawing/2014/main" id="{AE83DE50-EEF9-4923-8C00-2FF6A04DB106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809" y="837"/>
              <a:ext cx="2142" cy="26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96" name="Line 7">
              <a:extLst>
                <a:ext uri="{FF2B5EF4-FFF2-40B4-BE49-F238E27FC236}">
                  <a16:creationId xmlns:a16="http://schemas.microsoft.com/office/drawing/2014/main" id="{53CEF96C-0C35-4C37-B7E7-BED3E4E58D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87" y="3399"/>
              <a:ext cx="1980" cy="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97" name="Line 8">
              <a:extLst>
                <a:ext uri="{FF2B5EF4-FFF2-40B4-BE49-F238E27FC236}">
                  <a16:creationId xmlns:a16="http://schemas.microsoft.com/office/drawing/2014/main" id="{C7BA9B2C-BDE9-4B69-86F7-D66D362424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7" y="2591"/>
              <a:ext cx="600" cy="808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98" name="Line 9">
              <a:extLst>
                <a:ext uri="{FF2B5EF4-FFF2-40B4-BE49-F238E27FC236}">
                  <a16:creationId xmlns:a16="http://schemas.microsoft.com/office/drawing/2014/main" id="{AA34CD06-0B53-4799-8B6E-AE9D3F830E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87" y="2591"/>
              <a:ext cx="1380" cy="808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99" name="Line 10">
              <a:extLst>
                <a:ext uri="{FF2B5EF4-FFF2-40B4-BE49-F238E27FC236}">
                  <a16:creationId xmlns:a16="http://schemas.microsoft.com/office/drawing/2014/main" id="{B12BD896-2BC8-4975-95BB-0432FAFE3D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67" y="1729"/>
              <a:ext cx="1" cy="1670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300" name="Line 11">
              <a:extLst>
                <a:ext uri="{FF2B5EF4-FFF2-40B4-BE49-F238E27FC236}">
                  <a16:creationId xmlns:a16="http://schemas.microsoft.com/office/drawing/2014/main" id="{2006A7B0-B1FB-4196-9A41-5C2C3EDC11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87" y="1729"/>
              <a:ext cx="1980" cy="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301" name="Line 12">
              <a:extLst>
                <a:ext uri="{FF2B5EF4-FFF2-40B4-BE49-F238E27FC236}">
                  <a16:creationId xmlns:a16="http://schemas.microsoft.com/office/drawing/2014/main" id="{02F81DBB-C7E1-4181-83CD-EA010830FB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7" y="915"/>
              <a:ext cx="600" cy="814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302" name="Line 13">
              <a:extLst>
                <a:ext uri="{FF2B5EF4-FFF2-40B4-BE49-F238E27FC236}">
                  <a16:creationId xmlns:a16="http://schemas.microsoft.com/office/drawing/2014/main" id="{925F5CAF-285E-499B-AC40-7679A37BEA7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87" y="915"/>
              <a:ext cx="1380" cy="814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303" name="Line 14">
              <a:extLst>
                <a:ext uri="{FF2B5EF4-FFF2-40B4-BE49-F238E27FC236}">
                  <a16:creationId xmlns:a16="http://schemas.microsoft.com/office/drawing/2014/main" id="{F8A61CF6-C703-4A97-BB20-65FCF8962A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7" y="915"/>
              <a:ext cx="1" cy="1676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304" name="Line 15">
              <a:extLst>
                <a:ext uri="{FF2B5EF4-FFF2-40B4-BE49-F238E27FC236}">
                  <a16:creationId xmlns:a16="http://schemas.microsoft.com/office/drawing/2014/main" id="{3141DF2D-B575-45B0-9F5C-E55E85B7AF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87" y="1729"/>
              <a:ext cx="1" cy="1670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305" name="Oval 16">
              <a:extLst>
                <a:ext uri="{FF2B5EF4-FFF2-40B4-BE49-F238E27FC236}">
                  <a16:creationId xmlns:a16="http://schemas.microsoft.com/office/drawing/2014/main" id="{80E32947-AE4E-4D31-BFD7-627672F2CE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5" y="1717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8306" name="Oval 17">
              <a:extLst>
                <a:ext uri="{FF2B5EF4-FFF2-40B4-BE49-F238E27FC236}">
                  <a16:creationId xmlns:a16="http://schemas.microsoft.com/office/drawing/2014/main" id="{0F3FD232-6CF8-426A-BAAC-0C2C87F4FE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55" y="903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8307" name="Oval 18">
              <a:extLst>
                <a:ext uri="{FF2B5EF4-FFF2-40B4-BE49-F238E27FC236}">
                  <a16:creationId xmlns:a16="http://schemas.microsoft.com/office/drawing/2014/main" id="{C97D6C7E-D0A0-4A94-AEB2-E53CFDD613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5" y="3387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8308" name="Oval 19">
              <a:extLst>
                <a:ext uri="{FF2B5EF4-FFF2-40B4-BE49-F238E27FC236}">
                  <a16:creationId xmlns:a16="http://schemas.microsoft.com/office/drawing/2014/main" id="{449756D7-2EA3-4C72-8971-3B577BBC45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55" y="2579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8309" name="Oval 20">
              <a:extLst>
                <a:ext uri="{FF2B5EF4-FFF2-40B4-BE49-F238E27FC236}">
                  <a16:creationId xmlns:a16="http://schemas.microsoft.com/office/drawing/2014/main" id="{0775E0DE-41E7-4388-A10C-A04D943E3C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5" y="3387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8310" name="Oval 21">
              <a:extLst>
                <a:ext uri="{FF2B5EF4-FFF2-40B4-BE49-F238E27FC236}">
                  <a16:creationId xmlns:a16="http://schemas.microsoft.com/office/drawing/2014/main" id="{9ECE7124-2A69-487D-AAFA-1817CB9098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5" y="1717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</p:grpSp>
      <p:sp>
        <p:nvSpPr>
          <p:cNvPr id="5142" name="Freeform 22">
            <a:extLst>
              <a:ext uri="{FF2B5EF4-FFF2-40B4-BE49-F238E27FC236}">
                <a16:creationId xmlns:a16="http://schemas.microsoft.com/office/drawing/2014/main" id="{A2F24B9C-B82A-4905-A8BC-C0A0B06310EC}"/>
              </a:ext>
            </a:extLst>
          </p:cNvPr>
          <p:cNvSpPr>
            <a:spLocks/>
          </p:cNvSpPr>
          <p:nvPr/>
        </p:nvSpPr>
        <p:spPr bwMode="auto">
          <a:xfrm>
            <a:off x="357188" y="1981200"/>
            <a:ext cx="1831975" cy="701675"/>
          </a:xfrm>
          <a:custGeom>
            <a:avLst/>
            <a:gdLst>
              <a:gd name="T0" fmla="*/ 0 w 1980"/>
              <a:gd name="T1" fmla="*/ 2147483647 h 816"/>
              <a:gd name="T2" fmla="*/ 2147483647 w 1980"/>
              <a:gd name="T3" fmla="*/ 2147483647 h 816"/>
              <a:gd name="T4" fmla="*/ 2147483647 w 1980"/>
              <a:gd name="T5" fmla="*/ 0 h 816"/>
              <a:gd name="T6" fmla="*/ 0 w 1980"/>
              <a:gd name="T7" fmla="*/ 2147483647 h 816"/>
              <a:gd name="T8" fmla="*/ 0 60000 65536"/>
              <a:gd name="T9" fmla="*/ 0 60000 65536"/>
              <a:gd name="T10" fmla="*/ 0 60000 65536"/>
              <a:gd name="T11" fmla="*/ 0 60000 65536"/>
              <a:gd name="T12" fmla="*/ 0 w 1980"/>
              <a:gd name="T13" fmla="*/ 0 h 816"/>
              <a:gd name="T14" fmla="*/ 1980 w 1980"/>
              <a:gd name="T15" fmla="*/ 816 h 81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80" h="816">
                <a:moveTo>
                  <a:pt x="0" y="816"/>
                </a:moveTo>
                <a:lnTo>
                  <a:pt x="1980" y="816"/>
                </a:lnTo>
                <a:lnTo>
                  <a:pt x="1380" y="0"/>
                </a:lnTo>
                <a:lnTo>
                  <a:pt x="0" y="816"/>
                </a:lnTo>
                <a:close/>
              </a:path>
            </a:pathLst>
          </a:custGeom>
          <a:solidFill>
            <a:srgbClr val="FFFF00">
              <a:alpha val="41176"/>
            </a:srgbClr>
          </a:solidFill>
          <a:ln w="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8197" name="Freeform 23">
            <a:extLst>
              <a:ext uri="{FF2B5EF4-FFF2-40B4-BE49-F238E27FC236}">
                <a16:creationId xmlns:a16="http://schemas.microsoft.com/office/drawing/2014/main" id="{4A8E1C45-03BF-414E-8B67-042BD8C286C3}"/>
              </a:ext>
            </a:extLst>
          </p:cNvPr>
          <p:cNvSpPr>
            <a:spLocks/>
          </p:cNvSpPr>
          <p:nvPr/>
        </p:nvSpPr>
        <p:spPr bwMode="auto">
          <a:xfrm>
            <a:off x="395288" y="1981200"/>
            <a:ext cx="1831975" cy="701675"/>
          </a:xfrm>
          <a:custGeom>
            <a:avLst/>
            <a:gdLst>
              <a:gd name="T0" fmla="*/ 0 w 1980"/>
              <a:gd name="T1" fmla="*/ 2147483647 h 816"/>
              <a:gd name="T2" fmla="*/ 2147483647 w 1980"/>
              <a:gd name="T3" fmla="*/ 2147483647 h 816"/>
              <a:gd name="T4" fmla="*/ 2147483647 w 1980"/>
              <a:gd name="T5" fmla="*/ 0 h 816"/>
              <a:gd name="T6" fmla="*/ 0 w 1980"/>
              <a:gd name="T7" fmla="*/ 2147483647 h 816"/>
              <a:gd name="T8" fmla="*/ 0 60000 65536"/>
              <a:gd name="T9" fmla="*/ 0 60000 65536"/>
              <a:gd name="T10" fmla="*/ 0 60000 65536"/>
              <a:gd name="T11" fmla="*/ 0 60000 65536"/>
              <a:gd name="T12" fmla="*/ 0 w 1980"/>
              <a:gd name="T13" fmla="*/ 0 h 816"/>
              <a:gd name="T14" fmla="*/ 1980 w 1980"/>
              <a:gd name="T15" fmla="*/ 816 h 81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80" h="816">
                <a:moveTo>
                  <a:pt x="0" y="816"/>
                </a:moveTo>
                <a:lnTo>
                  <a:pt x="1980" y="816"/>
                </a:lnTo>
                <a:lnTo>
                  <a:pt x="1380" y="0"/>
                </a:lnTo>
                <a:lnTo>
                  <a:pt x="0" y="816"/>
                </a:lnTo>
                <a:close/>
              </a:path>
            </a:pathLst>
          </a:custGeom>
          <a:solidFill>
            <a:srgbClr val="FFFF00">
              <a:alpha val="41176"/>
            </a:srgbClr>
          </a:solidFill>
          <a:ln w="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8198" name="Freeform 24">
            <a:extLst>
              <a:ext uri="{FF2B5EF4-FFF2-40B4-BE49-F238E27FC236}">
                <a16:creationId xmlns:a16="http://schemas.microsoft.com/office/drawing/2014/main" id="{0453C824-9F46-4D2F-A82F-BCE7AAABF08A}"/>
              </a:ext>
            </a:extLst>
          </p:cNvPr>
          <p:cNvSpPr>
            <a:spLocks/>
          </p:cNvSpPr>
          <p:nvPr/>
        </p:nvSpPr>
        <p:spPr bwMode="auto">
          <a:xfrm>
            <a:off x="2695575" y="2651125"/>
            <a:ext cx="1990725" cy="1025525"/>
          </a:xfrm>
          <a:custGeom>
            <a:avLst/>
            <a:gdLst>
              <a:gd name="T0" fmla="*/ 2147483647 w 1254"/>
              <a:gd name="T1" fmla="*/ 2147483647 h 646"/>
              <a:gd name="T2" fmla="*/ 2147483647 w 1254"/>
              <a:gd name="T3" fmla="*/ 2147483647 h 646"/>
              <a:gd name="T4" fmla="*/ 2147483647 w 1254"/>
              <a:gd name="T5" fmla="*/ 0 h 646"/>
              <a:gd name="T6" fmla="*/ 0 w 1254"/>
              <a:gd name="T7" fmla="*/ 2147483647 h 646"/>
              <a:gd name="T8" fmla="*/ 2147483647 w 1254"/>
              <a:gd name="T9" fmla="*/ 2147483647 h 64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54"/>
              <a:gd name="T16" fmla="*/ 0 h 646"/>
              <a:gd name="T17" fmla="*/ 1254 w 1254"/>
              <a:gd name="T18" fmla="*/ 646 h 64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54" h="646">
                <a:moveTo>
                  <a:pt x="306" y="646"/>
                </a:moveTo>
                <a:lnTo>
                  <a:pt x="1254" y="646"/>
                </a:lnTo>
                <a:lnTo>
                  <a:pt x="744" y="0"/>
                </a:lnTo>
                <a:lnTo>
                  <a:pt x="0" y="323"/>
                </a:lnTo>
                <a:lnTo>
                  <a:pt x="306" y="646"/>
                </a:lnTo>
                <a:close/>
              </a:path>
            </a:pathLst>
          </a:custGeom>
          <a:solidFill>
            <a:srgbClr val="FF0000">
              <a:alpha val="36078"/>
            </a:srgbClr>
          </a:solidFill>
          <a:ln w="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5145" name="Freeform 25">
            <a:extLst>
              <a:ext uri="{FF2B5EF4-FFF2-40B4-BE49-F238E27FC236}">
                <a16:creationId xmlns:a16="http://schemas.microsoft.com/office/drawing/2014/main" id="{E73503FA-EE7C-4045-A24E-388B274AC6D3}"/>
              </a:ext>
            </a:extLst>
          </p:cNvPr>
          <p:cNvSpPr>
            <a:spLocks/>
          </p:cNvSpPr>
          <p:nvPr/>
        </p:nvSpPr>
        <p:spPr bwMode="auto">
          <a:xfrm>
            <a:off x="2689225" y="2647950"/>
            <a:ext cx="1990725" cy="1025525"/>
          </a:xfrm>
          <a:custGeom>
            <a:avLst/>
            <a:gdLst>
              <a:gd name="T0" fmla="*/ 2147483647 w 1254"/>
              <a:gd name="T1" fmla="*/ 2147483647 h 646"/>
              <a:gd name="T2" fmla="*/ 2147483647 w 1254"/>
              <a:gd name="T3" fmla="*/ 2147483647 h 646"/>
              <a:gd name="T4" fmla="*/ 2147483647 w 1254"/>
              <a:gd name="T5" fmla="*/ 0 h 646"/>
              <a:gd name="T6" fmla="*/ 0 w 1254"/>
              <a:gd name="T7" fmla="*/ 2147483647 h 646"/>
              <a:gd name="T8" fmla="*/ 2147483647 w 1254"/>
              <a:gd name="T9" fmla="*/ 2147483647 h 64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54"/>
              <a:gd name="T16" fmla="*/ 0 h 646"/>
              <a:gd name="T17" fmla="*/ 1254 w 1254"/>
              <a:gd name="T18" fmla="*/ 646 h 64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54" h="646">
                <a:moveTo>
                  <a:pt x="306" y="646"/>
                </a:moveTo>
                <a:lnTo>
                  <a:pt x="1254" y="646"/>
                </a:lnTo>
                <a:lnTo>
                  <a:pt x="744" y="0"/>
                </a:lnTo>
                <a:lnTo>
                  <a:pt x="0" y="323"/>
                </a:lnTo>
                <a:lnTo>
                  <a:pt x="306" y="646"/>
                </a:lnTo>
                <a:close/>
              </a:path>
            </a:pathLst>
          </a:custGeom>
          <a:solidFill>
            <a:srgbClr val="FF0000">
              <a:alpha val="36078"/>
            </a:srgbClr>
          </a:solidFill>
          <a:ln w="0">
            <a:solidFill>
              <a:srgbClr val="FF99CC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8200" name="Line 26">
            <a:extLst>
              <a:ext uri="{FF2B5EF4-FFF2-40B4-BE49-F238E27FC236}">
                <a16:creationId xmlns:a16="http://schemas.microsoft.com/office/drawing/2014/main" id="{A5144505-4CD6-4D01-B802-0EACEF609423}"/>
              </a:ext>
            </a:extLst>
          </p:cNvPr>
          <p:cNvSpPr>
            <a:spLocks noChangeShapeType="1"/>
          </p:cNvSpPr>
          <p:nvPr/>
        </p:nvSpPr>
        <p:spPr bwMode="auto">
          <a:xfrm>
            <a:off x="3179763" y="3675063"/>
            <a:ext cx="1504950" cy="1587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8201" name="Line 27">
            <a:extLst>
              <a:ext uri="{FF2B5EF4-FFF2-40B4-BE49-F238E27FC236}">
                <a16:creationId xmlns:a16="http://schemas.microsoft.com/office/drawing/2014/main" id="{EEB62EBE-006F-4960-865C-81C7025ADEC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75088" y="2649538"/>
            <a:ext cx="809625" cy="1025525"/>
          </a:xfrm>
          <a:prstGeom prst="line">
            <a:avLst/>
          </a:prstGeom>
          <a:noFill/>
          <a:ln w="12700">
            <a:solidFill>
              <a:srgbClr val="000080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8202" name="Line 28">
            <a:extLst>
              <a:ext uri="{FF2B5EF4-FFF2-40B4-BE49-F238E27FC236}">
                <a16:creationId xmlns:a16="http://schemas.microsoft.com/office/drawing/2014/main" id="{2DA97F17-1229-4BED-A7F2-A3227873871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93988" y="2649538"/>
            <a:ext cx="1181100" cy="512762"/>
          </a:xfrm>
          <a:prstGeom prst="line">
            <a:avLst/>
          </a:prstGeom>
          <a:noFill/>
          <a:ln w="12700">
            <a:solidFill>
              <a:srgbClr val="000080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8203" name="Line 29">
            <a:extLst>
              <a:ext uri="{FF2B5EF4-FFF2-40B4-BE49-F238E27FC236}">
                <a16:creationId xmlns:a16="http://schemas.microsoft.com/office/drawing/2014/main" id="{E9BA237E-9CEB-49E6-A7AB-E41DACB4348B}"/>
              </a:ext>
            </a:extLst>
          </p:cNvPr>
          <p:cNvSpPr>
            <a:spLocks noChangeShapeType="1"/>
          </p:cNvSpPr>
          <p:nvPr/>
        </p:nvSpPr>
        <p:spPr bwMode="auto">
          <a:xfrm>
            <a:off x="2693988" y="3162300"/>
            <a:ext cx="485775" cy="512763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8204" name="Line 30">
            <a:extLst>
              <a:ext uri="{FF2B5EF4-FFF2-40B4-BE49-F238E27FC236}">
                <a16:creationId xmlns:a16="http://schemas.microsoft.com/office/drawing/2014/main" id="{802BBAC2-6A99-4C33-A958-21970D4E60B3}"/>
              </a:ext>
            </a:extLst>
          </p:cNvPr>
          <p:cNvSpPr>
            <a:spLocks noChangeShapeType="1"/>
          </p:cNvSpPr>
          <p:nvPr/>
        </p:nvSpPr>
        <p:spPr bwMode="auto">
          <a:xfrm>
            <a:off x="4684713" y="1157288"/>
            <a:ext cx="1587" cy="2517775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8205" name="Line 31">
            <a:extLst>
              <a:ext uri="{FF2B5EF4-FFF2-40B4-BE49-F238E27FC236}">
                <a16:creationId xmlns:a16="http://schemas.microsoft.com/office/drawing/2014/main" id="{D6AABCDC-89F8-4B59-8B95-B0C521295024}"/>
              </a:ext>
            </a:extLst>
          </p:cNvPr>
          <p:cNvSpPr>
            <a:spLocks noChangeShapeType="1"/>
          </p:cNvSpPr>
          <p:nvPr/>
        </p:nvSpPr>
        <p:spPr bwMode="auto">
          <a:xfrm>
            <a:off x="3179763" y="1157288"/>
            <a:ext cx="1504950" cy="1587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8206" name="Line 32">
            <a:extLst>
              <a:ext uri="{FF2B5EF4-FFF2-40B4-BE49-F238E27FC236}">
                <a16:creationId xmlns:a16="http://schemas.microsoft.com/office/drawing/2014/main" id="{247AF724-91CF-4526-91FA-BC0FA21C652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75088" y="122238"/>
            <a:ext cx="809625" cy="1035050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8207" name="Line 33">
            <a:extLst>
              <a:ext uri="{FF2B5EF4-FFF2-40B4-BE49-F238E27FC236}">
                <a16:creationId xmlns:a16="http://schemas.microsoft.com/office/drawing/2014/main" id="{E0E4572F-30B0-46D0-91D1-853E347F6FF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93988" y="122238"/>
            <a:ext cx="1181100" cy="522287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8208" name="Line 34">
            <a:extLst>
              <a:ext uri="{FF2B5EF4-FFF2-40B4-BE49-F238E27FC236}">
                <a16:creationId xmlns:a16="http://schemas.microsoft.com/office/drawing/2014/main" id="{01D372D1-67D9-4C10-8667-F1061146C732}"/>
              </a:ext>
            </a:extLst>
          </p:cNvPr>
          <p:cNvSpPr>
            <a:spLocks noChangeShapeType="1"/>
          </p:cNvSpPr>
          <p:nvPr/>
        </p:nvSpPr>
        <p:spPr bwMode="auto">
          <a:xfrm>
            <a:off x="2693988" y="644525"/>
            <a:ext cx="485775" cy="512763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8209" name="Line 35">
            <a:extLst>
              <a:ext uri="{FF2B5EF4-FFF2-40B4-BE49-F238E27FC236}">
                <a16:creationId xmlns:a16="http://schemas.microsoft.com/office/drawing/2014/main" id="{C2530540-B443-4837-9FBE-3E04B6E94F27}"/>
              </a:ext>
            </a:extLst>
          </p:cNvPr>
          <p:cNvSpPr>
            <a:spLocks noChangeShapeType="1"/>
          </p:cNvSpPr>
          <p:nvPr/>
        </p:nvSpPr>
        <p:spPr bwMode="auto">
          <a:xfrm>
            <a:off x="2693988" y="644525"/>
            <a:ext cx="1587" cy="2517775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8210" name="Line 36">
            <a:extLst>
              <a:ext uri="{FF2B5EF4-FFF2-40B4-BE49-F238E27FC236}">
                <a16:creationId xmlns:a16="http://schemas.microsoft.com/office/drawing/2014/main" id="{8DDB6932-51B6-4BAC-A482-BEB470E9C6B5}"/>
              </a:ext>
            </a:extLst>
          </p:cNvPr>
          <p:cNvSpPr>
            <a:spLocks noChangeShapeType="1"/>
          </p:cNvSpPr>
          <p:nvPr/>
        </p:nvSpPr>
        <p:spPr bwMode="auto">
          <a:xfrm>
            <a:off x="3179763" y="1157288"/>
            <a:ext cx="1587" cy="2517775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8211" name="Line 37">
            <a:extLst>
              <a:ext uri="{FF2B5EF4-FFF2-40B4-BE49-F238E27FC236}">
                <a16:creationId xmlns:a16="http://schemas.microsoft.com/office/drawing/2014/main" id="{4A634A58-C926-45A9-9436-BB89587DB24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75088" y="122238"/>
            <a:ext cx="1587" cy="2527300"/>
          </a:xfrm>
          <a:prstGeom prst="line">
            <a:avLst/>
          </a:prstGeom>
          <a:noFill/>
          <a:ln w="12700">
            <a:solidFill>
              <a:srgbClr val="000080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8212" name="Oval 38">
            <a:extLst>
              <a:ext uri="{FF2B5EF4-FFF2-40B4-BE49-F238E27FC236}">
                <a16:creationId xmlns:a16="http://schemas.microsoft.com/office/drawing/2014/main" id="{BA425412-4AB3-484C-AE56-84AEAF2686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6038" y="103188"/>
            <a:ext cx="47625" cy="4762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sr-Latn-CS" altLang="sr-Latn-RS"/>
          </a:p>
        </p:txBody>
      </p:sp>
      <p:sp>
        <p:nvSpPr>
          <p:cNvPr id="8213" name="Oval 39">
            <a:extLst>
              <a:ext uri="{FF2B5EF4-FFF2-40B4-BE49-F238E27FC236}">
                <a16:creationId xmlns:a16="http://schemas.microsoft.com/office/drawing/2014/main" id="{134E563F-B9BB-4124-8452-0001875880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0713" y="1138238"/>
            <a:ext cx="47625" cy="4762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sr-Latn-CS" altLang="sr-Latn-RS"/>
          </a:p>
        </p:txBody>
      </p:sp>
      <p:sp>
        <p:nvSpPr>
          <p:cNvPr id="8214" name="Oval 40">
            <a:extLst>
              <a:ext uri="{FF2B5EF4-FFF2-40B4-BE49-F238E27FC236}">
                <a16:creationId xmlns:a16="http://schemas.microsoft.com/office/drawing/2014/main" id="{2BF23BCD-D08C-48C2-AEF8-2FE1AC4420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4938" y="625475"/>
            <a:ext cx="47625" cy="4762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sr-Latn-CS" altLang="sr-Latn-RS"/>
          </a:p>
        </p:txBody>
      </p:sp>
      <p:sp>
        <p:nvSpPr>
          <p:cNvPr id="8215" name="Oval 41">
            <a:extLst>
              <a:ext uri="{FF2B5EF4-FFF2-40B4-BE49-F238E27FC236}">
                <a16:creationId xmlns:a16="http://schemas.microsoft.com/office/drawing/2014/main" id="{B50CF6F2-984F-43DB-9229-A561A7B1B5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0713" y="3656013"/>
            <a:ext cx="47625" cy="4762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sr-Latn-CS" altLang="sr-Latn-RS"/>
          </a:p>
        </p:txBody>
      </p:sp>
      <p:sp>
        <p:nvSpPr>
          <p:cNvPr id="8216" name="Oval 42">
            <a:extLst>
              <a:ext uri="{FF2B5EF4-FFF2-40B4-BE49-F238E27FC236}">
                <a16:creationId xmlns:a16="http://schemas.microsoft.com/office/drawing/2014/main" id="{F8CAE0B2-D765-4C16-A40A-CF6F6B02E8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5663" y="3656013"/>
            <a:ext cx="47625" cy="4762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sr-Latn-CS" altLang="sr-Latn-RS"/>
          </a:p>
        </p:txBody>
      </p:sp>
      <p:sp>
        <p:nvSpPr>
          <p:cNvPr id="8217" name="Oval 43">
            <a:extLst>
              <a:ext uri="{FF2B5EF4-FFF2-40B4-BE49-F238E27FC236}">
                <a16:creationId xmlns:a16="http://schemas.microsoft.com/office/drawing/2014/main" id="{61A0B243-6886-435E-BCEE-AE0C32D8C0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6038" y="2630488"/>
            <a:ext cx="47625" cy="4762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sr-Latn-CS" altLang="sr-Latn-RS"/>
          </a:p>
        </p:txBody>
      </p:sp>
      <p:sp>
        <p:nvSpPr>
          <p:cNvPr id="8218" name="Oval 44">
            <a:extLst>
              <a:ext uri="{FF2B5EF4-FFF2-40B4-BE49-F238E27FC236}">
                <a16:creationId xmlns:a16="http://schemas.microsoft.com/office/drawing/2014/main" id="{94A7E63B-D0FF-4E70-AE44-E19A4B383B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74938" y="3143250"/>
            <a:ext cx="47625" cy="4762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sr-Latn-CS" altLang="sr-Latn-RS"/>
          </a:p>
        </p:txBody>
      </p:sp>
      <p:sp>
        <p:nvSpPr>
          <p:cNvPr id="8219" name="Oval 45">
            <a:extLst>
              <a:ext uri="{FF2B5EF4-FFF2-40B4-BE49-F238E27FC236}">
                <a16:creationId xmlns:a16="http://schemas.microsoft.com/office/drawing/2014/main" id="{1C281360-0FF9-40F2-9A22-9F5729D795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5663" y="1138238"/>
            <a:ext cx="47625" cy="4762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sr-Latn-CS" altLang="sr-Latn-RS"/>
          </a:p>
        </p:txBody>
      </p:sp>
      <p:grpSp>
        <p:nvGrpSpPr>
          <p:cNvPr id="8220" name="Group 46">
            <a:extLst>
              <a:ext uri="{FF2B5EF4-FFF2-40B4-BE49-F238E27FC236}">
                <a16:creationId xmlns:a16="http://schemas.microsoft.com/office/drawing/2014/main" id="{2972F279-AD81-464E-8557-EDFDB2464E24}"/>
              </a:ext>
            </a:extLst>
          </p:cNvPr>
          <p:cNvGrpSpPr>
            <a:grpSpLocks/>
          </p:cNvGrpSpPr>
          <p:nvPr/>
        </p:nvGrpSpPr>
        <p:grpSpPr bwMode="auto">
          <a:xfrm>
            <a:off x="5165725" y="720725"/>
            <a:ext cx="1577975" cy="2505075"/>
            <a:chOff x="1890" y="843"/>
            <a:chExt cx="1980" cy="2634"/>
          </a:xfrm>
        </p:grpSpPr>
        <p:sp>
          <p:nvSpPr>
            <p:cNvPr id="8269" name="Line 47">
              <a:extLst>
                <a:ext uri="{FF2B5EF4-FFF2-40B4-BE49-F238E27FC236}">
                  <a16:creationId xmlns:a16="http://schemas.microsoft.com/office/drawing/2014/main" id="{28A1F808-C597-4E94-BA2A-A091EDD782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48" y="921"/>
              <a:ext cx="1" cy="1700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70" name="Oval 48">
              <a:extLst>
                <a:ext uri="{FF2B5EF4-FFF2-40B4-BE49-F238E27FC236}">
                  <a16:creationId xmlns:a16="http://schemas.microsoft.com/office/drawing/2014/main" id="{900031BF-D7E3-407D-9AFF-1D9CC43966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36" y="2609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8271" name="AutoShape 49">
              <a:extLst>
                <a:ext uri="{FF2B5EF4-FFF2-40B4-BE49-F238E27FC236}">
                  <a16:creationId xmlns:a16="http://schemas.microsoft.com/office/drawing/2014/main" id="{5D60F48F-5361-45AA-AAEA-BFF82429D4B6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890" y="843"/>
              <a:ext cx="1980" cy="2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72" name="Line 50">
              <a:extLst>
                <a:ext uri="{FF2B5EF4-FFF2-40B4-BE49-F238E27FC236}">
                  <a16:creationId xmlns:a16="http://schemas.microsoft.com/office/drawing/2014/main" id="{81BCE26C-9FBA-42E4-A149-BBCF1F283C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12" y="3393"/>
              <a:ext cx="1026" cy="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73" name="Line 51">
              <a:extLst>
                <a:ext uri="{FF2B5EF4-FFF2-40B4-BE49-F238E27FC236}">
                  <a16:creationId xmlns:a16="http://schemas.microsoft.com/office/drawing/2014/main" id="{CA51D701-388F-4F21-B7B9-D0B6BC4692C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38" y="2944"/>
              <a:ext cx="342" cy="449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74" name="Line 52">
              <a:extLst>
                <a:ext uri="{FF2B5EF4-FFF2-40B4-BE49-F238E27FC236}">
                  <a16:creationId xmlns:a16="http://schemas.microsoft.com/office/drawing/2014/main" id="{2B3DC780-44E3-41AC-B26C-C7067B437D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48" y="2621"/>
              <a:ext cx="732" cy="323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75" name="Line 53">
              <a:extLst>
                <a:ext uri="{FF2B5EF4-FFF2-40B4-BE49-F238E27FC236}">
                  <a16:creationId xmlns:a16="http://schemas.microsoft.com/office/drawing/2014/main" id="{93253788-1593-4548-975B-084606DBCDB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68" y="2621"/>
              <a:ext cx="1080" cy="407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76" name="Line 54">
              <a:extLst>
                <a:ext uri="{FF2B5EF4-FFF2-40B4-BE49-F238E27FC236}">
                  <a16:creationId xmlns:a16="http://schemas.microsoft.com/office/drawing/2014/main" id="{53E5B07E-7F98-4B0B-B0B3-9074E5E3DA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3028"/>
              <a:ext cx="444" cy="365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77" name="Line 55">
              <a:extLst>
                <a:ext uri="{FF2B5EF4-FFF2-40B4-BE49-F238E27FC236}">
                  <a16:creationId xmlns:a16="http://schemas.microsoft.com/office/drawing/2014/main" id="{453F45D3-85E7-4C01-8AA3-CC1EC97270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38" y="1699"/>
              <a:ext cx="1" cy="1694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78" name="Line 56">
              <a:extLst>
                <a:ext uri="{FF2B5EF4-FFF2-40B4-BE49-F238E27FC236}">
                  <a16:creationId xmlns:a16="http://schemas.microsoft.com/office/drawing/2014/main" id="{82609BBF-5172-483A-8D28-A710EACDD1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12" y="1699"/>
              <a:ext cx="1026" cy="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79" name="Line 57">
              <a:extLst>
                <a:ext uri="{FF2B5EF4-FFF2-40B4-BE49-F238E27FC236}">
                  <a16:creationId xmlns:a16="http://schemas.microsoft.com/office/drawing/2014/main" id="{D22BA946-4B90-4B76-BFDD-1FC91D98069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38" y="1244"/>
              <a:ext cx="342" cy="455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80" name="Line 58">
              <a:extLst>
                <a:ext uri="{FF2B5EF4-FFF2-40B4-BE49-F238E27FC236}">
                  <a16:creationId xmlns:a16="http://schemas.microsoft.com/office/drawing/2014/main" id="{6E5A728D-0E8D-4C9B-B38B-07EEEFE718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48" y="921"/>
              <a:ext cx="732" cy="323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81" name="Line 59">
              <a:extLst>
                <a:ext uri="{FF2B5EF4-FFF2-40B4-BE49-F238E27FC236}">
                  <a16:creationId xmlns:a16="http://schemas.microsoft.com/office/drawing/2014/main" id="{FBB133D3-BDCB-49E2-A120-694B6F41C7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68" y="921"/>
              <a:ext cx="1080" cy="407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82" name="Line 60">
              <a:extLst>
                <a:ext uri="{FF2B5EF4-FFF2-40B4-BE49-F238E27FC236}">
                  <a16:creationId xmlns:a16="http://schemas.microsoft.com/office/drawing/2014/main" id="{0C50CEBA-36DF-458B-AED4-65F7AA8316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1328"/>
              <a:ext cx="444" cy="37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83" name="Line 61">
              <a:extLst>
                <a:ext uri="{FF2B5EF4-FFF2-40B4-BE49-F238E27FC236}">
                  <a16:creationId xmlns:a16="http://schemas.microsoft.com/office/drawing/2014/main" id="{F559CF35-0727-4E47-8B7B-2DED4F51D5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80" y="1244"/>
              <a:ext cx="1" cy="1700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84" name="Line 62">
              <a:extLst>
                <a:ext uri="{FF2B5EF4-FFF2-40B4-BE49-F238E27FC236}">
                  <a16:creationId xmlns:a16="http://schemas.microsoft.com/office/drawing/2014/main" id="{1A7DB965-AAD8-4FA7-828A-394644DB71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12" y="1699"/>
              <a:ext cx="1" cy="1694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85" name="Line 63">
              <a:extLst>
                <a:ext uri="{FF2B5EF4-FFF2-40B4-BE49-F238E27FC236}">
                  <a16:creationId xmlns:a16="http://schemas.microsoft.com/office/drawing/2014/main" id="{F1CEE71F-3D5B-4063-BD24-EAE4ABA962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1328"/>
              <a:ext cx="1" cy="1700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86" name="Oval 64">
              <a:extLst>
                <a:ext uri="{FF2B5EF4-FFF2-40B4-BE49-F238E27FC236}">
                  <a16:creationId xmlns:a16="http://schemas.microsoft.com/office/drawing/2014/main" id="{088BF770-9CA4-43A3-B345-98392DA40A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36" y="909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8287" name="Oval 65">
              <a:extLst>
                <a:ext uri="{FF2B5EF4-FFF2-40B4-BE49-F238E27FC236}">
                  <a16:creationId xmlns:a16="http://schemas.microsoft.com/office/drawing/2014/main" id="{5A4F87A8-9B14-4023-9927-D7FE285C57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6" y="131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8288" name="Oval 66">
              <a:extLst>
                <a:ext uri="{FF2B5EF4-FFF2-40B4-BE49-F238E27FC236}">
                  <a16:creationId xmlns:a16="http://schemas.microsoft.com/office/drawing/2014/main" id="{6D40312B-7BEE-4EE3-A776-E41657C17C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1687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8289" name="Oval 67">
              <a:extLst>
                <a:ext uri="{FF2B5EF4-FFF2-40B4-BE49-F238E27FC236}">
                  <a16:creationId xmlns:a16="http://schemas.microsoft.com/office/drawing/2014/main" id="{4A9E8F4D-1358-407F-92D1-B47F08BEDA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8" y="1232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8290" name="Oval 68">
              <a:extLst>
                <a:ext uri="{FF2B5EF4-FFF2-40B4-BE49-F238E27FC236}">
                  <a16:creationId xmlns:a16="http://schemas.microsoft.com/office/drawing/2014/main" id="{7722947D-855B-4FD9-AC0D-20104A25E3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3381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8291" name="Oval 69">
              <a:extLst>
                <a:ext uri="{FF2B5EF4-FFF2-40B4-BE49-F238E27FC236}">
                  <a16:creationId xmlns:a16="http://schemas.microsoft.com/office/drawing/2014/main" id="{D68C948A-6396-461B-AF27-1A9607C3D6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6" y="3381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8292" name="Oval 70">
              <a:extLst>
                <a:ext uri="{FF2B5EF4-FFF2-40B4-BE49-F238E27FC236}">
                  <a16:creationId xmlns:a16="http://schemas.microsoft.com/office/drawing/2014/main" id="{87D681A8-45A2-47DD-8992-8B9E142735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8" y="2932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8293" name="Oval 71">
              <a:extLst>
                <a:ext uri="{FF2B5EF4-FFF2-40B4-BE49-F238E27FC236}">
                  <a16:creationId xmlns:a16="http://schemas.microsoft.com/office/drawing/2014/main" id="{8894A547-F7FE-4A3A-8C84-90840C9B30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6" y="301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8294" name="Oval 72">
              <a:extLst>
                <a:ext uri="{FF2B5EF4-FFF2-40B4-BE49-F238E27FC236}">
                  <a16:creationId xmlns:a16="http://schemas.microsoft.com/office/drawing/2014/main" id="{E83A5A88-FF0E-4A25-8C14-03D722FEA0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6" y="1687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</p:grpSp>
      <p:grpSp>
        <p:nvGrpSpPr>
          <p:cNvPr id="4" name="Group 73">
            <a:extLst>
              <a:ext uri="{FF2B5EF4-FFF2-40B4-BE49-F238E27FC236}">
                <a16:creationId xmlns:a16="http://schemas.microsoft.com/office/drawing/2014/main" id="{5E011FB2-38FB-4E2B-A7FF-BA0ED78AAFE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165725" y="2341563"/>
            <a:ext cx="1566863" cy="873125"/>
            <a:chOff x="3266" y="754"/>
            <a:chExt cx="1962" cy="918"/>
          </a:xfrm>
        </p:grpSpPr>
        <p:sp>
          <p:nvSpPr>
            <p:cNvPr id="8267" name="AutoShape 74">
              <a:extLst>
                <a:ext uri="{FF2B5EF4-FFF2-40B4-BE49-F238E27FC236}">
                  <a16:creationId xmlns:a16="http://schemas.microsoft.com/office/drawing/2014/main" id="{2F81D7D6-F801-4541-AB6A-A5CE1C6763D3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266" y="754"/>
              <a:ext cx="1962" cy="9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68" name="Freeform 75">
              <a:extLst>
                <a:ext uri="{FF2B5EF4-FFF2-40B4-BE49-F238E27FC236}">
                  <a16:creationId xmlns:a16="http://schemas.microsoft.com/office/drawing/2014/main" id="{94533F28-81DC-4C9F-A707-B89ECB1D0AF1}"/>
                </a:ext>
              </a:extLst>
            </p:cNvPr>
            <p:cNvSpPr>
              <a:spLocks/>
            </p:cNvSpPr>
            <p:nvPr/>
          </p:nvSpPr>
          <p:spPr bwMode="auto">
            <a:xfrm>
              <a:off x="3338" y="826"/>
              <a:ext cx="1812" cy="780"/>
            </a:xfrm>
            <a:custGeom>
              <a:avLst/>
              <a:gdLst>
                <a:gd name="T0" fmla="*/ 444 w 1812"/>
                <a:gd name="T1" fmla="*/ 780 h 780"/>
                <a:gd name="T2" fmla="*/ 1470 w 1812"/>
                <a:gd name="T3" fmla="*/ 780 h 780"/>
                <a:gd name="T4" fmla="*/ 1812 w 1812"/>
                <a:gd name="T5" fmla="*/ 324 h 780"/>
                <a:gd name="T6" fmla="*/ 1080 w 1812"/>
                <a:gd name="T7" fmla="*/ 0 h 780"/>
                <a:gd name="T8" fmla="*/ 0 w 1812"/>
                <a:gd name="T9" fmla="*/ 408 h 780"/>
                <a:gd name="T10" fmla="*/ 444 w 1812"/>
                <a:gd name="T11" fmla="*/ 780 h 78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812"/>
                <a:gd name="T19" fmla="*/ 0 h 780"/>
                <a:gd name="T20" fmla="*/ 1812 w 1812"/>
                <a:gd name="T21" fmla="*/ 780 h 78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812" h="780">
                  <a:moveTo>
                    <a:pt x="444" y="780"/>
                  </a:moveTo>
                  <a:lnTo>
                    <a:pt x="1470" y="780"/>
                  </a:lnTo>
                  <a:lnTo>
                    <a:pt x="1812" y="324"/>
                  </a:lnTo>
                  <a:lnTo>
                    <a:pt x="1080" y="0"/>
                  </a:lnTo>
                  <a:lnTo>
                    <a:pt x="0" y="408"/>
                  </a:lnTo>
                  <a:lnTo>
                    <a:pt x="444" y="780"/>
                  </a:lnTo>
                  <a:close/>
                </a:path>
              </a:pathLst>
            </a:custGeom>
            <a:solidFill>
              <a:srgbClr val="008000">
                <a:alpha val="34901"/>
              </a:srgbClr>
            </a:solidFill>
            <a:ln w="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</p:grpSp>
      <p:grpSp>
        <p:nvGrpSpPr>
          <p:cNvPr id="8222" name="Group 76">
            <a:extLst>
              <a:ext uri="{FF2B5EF4-FFF2-40B4-BE49-F238E27FC236}">
                <a16:creationId xmlns:a16="http://schemas.microsoft.com/office/drawing/2014/main" id="{74115C9D-C8E3-4362-8FE9-336CFA1A554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148263" y="2341563"/>
            <a:ext cx="1566862" cy="873125"/>
            <a:chOff x="3266" y="754"/>
            <a:chExt cx="1962" cy="918"/>
          </a:xfrm>
        </p:grpSpPr>
        <p:sp>
          <p:nvSpPr>
            <p:cNvPr id="8265" name="AutoShape 77">
              <a:extLst>
                <a:ext uri="{FF2B5EF4-FFF2-40B4-BE49-F238E27FC236}">
                  <a16:creationId xmlns:a16="http://schemas.microsoft.com/office/drawing/2014/main" id="{777A9D50-D83F-49B7-9632-0F537DAD9E54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266" y="754"/>
              <a:ext cx="1962" cy="9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66" name="Freeform 78">
              <a:extLst>
                <a:ext uri="{FF2B5EF4-FFF2-40B4-BE49-F238E27FC236}">
                  <a16:creationId xmlns:a16="http://schemas.microsoft.com/office/drawing/2014/main" id="{802C44AE-3842-4EEC-B9F9-35551CDD08FA}"/>
                </a:ext>
              </a:extLst>
            </p:cNvPr>
            <p:cNvSpPr>
              <a:spLocks/>
            </p:cNvSpPr>
            <p:nvPr/>
          </p:nvSpPr>
          <p:spPr bwMode="auto">
            <a:xfrm>
              <a:off x="3338" y="826"/>
              <a:ext cx="1812" cy="780"/>
            </a:xfrm>
            <a:custGeom>
              <a:avLst/>
              <a:gdLst>
                <a:gd name="T0" fmla="*/ 444 w 1812"/>
                <a:gd name="T1" fmla="*/ 780 h 780"/>
                <a:gd name="T2" fmla="*/ 1470 w 1812"/>
                <a:gd name="T3" fmla="*/ 780 h 780"/>
                <a:gd name="T4" fmla="*/ 1812 w 1812"/>
                <a:gd name="T5" fmla="*/ 324 h 780"/>
                <a:gd name="T6" fmla="*/ 1080 w 1812"/>
                <a:gd name="T7" fmla="*/ 0 h 780"/>
                <a:gd name="T8" fmla="*/ 0 w 1812"/>
                <a:gd name="T9" fmla="*/ 408 h 780"/>
                <a:gd name="T10" fmla="*/ 444 w 1812"/>
                <a:gd name="T11" fmla="*/ 780 h 78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812"/>
                <a:gd name="T19" fmla="*/ 0 h 780"/>
                <a:gd name="T20" fmla="*/ 1812 w 1812"/>
                <a:gd name="T21" fmla="*/ 780 h 78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812" h="780">
                  <a:moveTo>
                    <a:pt x="444" y="780"/>
                  </a:moveTo>
                  <a:lnTo>
                    <a:pt x="1470" y="780"/>
                  </a:lnTo>
                  <a:lnTo>
                    <a:pt x="1812" y="324"/>
                  </a:lnTo>
                  <a:lnTo>
                    <a:pt x="1080" y="0"/>
                  </a:lnTo>
                  <a:lnTo>
                    <a:pt x="0" y="408"/>
                  </a:lnTo>
                  <a:lnTo>
                    <a:pt x="444" y="780"/>
                  </a:lnTo>
                  <a:close/>
                </a:path>
              </a:pathLst>
            </a:custGeom>
            <a:solidFill>
              <a:srgbClr val="008000">
                <a:alpha val="34901"/>
              </a:srgbClr>
            </a:solidFill>
            <a:ln w="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</p:grpSp>
      <p:grpSp>
        <p:nvGrpSpPr>
          <p:cNvPr id="8223" name="Group 79">
            <a:extLst>
              <a:ext uri="{FF2B5EF4-FFF2-40B4-BE49-F238E27FC236}">
                <a16:creationId xmlns:a16="http://schemas.microsoft.com/office/drawing/2014/main" id="{7FED9290-6376-4760-8EAC-0E6EE53F7BB3}"/>
              </a:ext>
            </a:extLst>
          </p:cNvPr>
          <p:cNvGrpSpPr>
            <a:grpSpLocks/>
          </p:cNvGrpSpPr>
          <p:nvPr/>
        </p:nvGrpSpPr>
        <p:grpSpPr bwMode="auto">
          <a:xfrm>
            <a:off x="7272338" y="1117600"/>
            <a:ext cx="1638300" cy="2389188"/>
            <a:chOff x="1854" y="855"/>
            <a:chExt cx="2052" cy="2610"/>
          </a:xfrm>
        </p:grpSpPr>
        <p:sp>
          <p:nvSpPr>
            <p:cNvPr id="8234" name="AutoShape 80">
              <a:extLst>
                <a:ext uri="{FF2B5EF4-FFF2-40B4-BE49-F238E27FC236}">
                  <a16:creationId xmlns:a16="http://schemas.microsoft.com/office/drawing/2014/main" id="{FE89E1D4-A7F1-48FB-88F9-37B9D2653160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854" y="855"/>
              <a:ext cx="2052" cy="2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35" name="Line 81">
              <a:extLst>
                <a:ext uri="{FF2B5EF4-FFF2-40B4-BE49-F238E27FC236}">
                  <a16:creationId xmlns:a16="http://schemas.microsoft.com/office/drawing/2014/main" id="{F2D4F206-45C4-4728-94F7-7D74C021C9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2" y="3381"/>
              <a:ext cx="1116" cy="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36" name="Line 82">
              <a:extLst>
                <a:ext uri="{FF2B5EF4-FFF2-40B4-BE49-F238E27FC236}">
                  <a16:creationId xmlns:a16="http://schemas.microsoft.com/office/drawing/2014/main" id="{834ECA70-0A1C-4DE7-89FB-951E5486D1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18" y="2980"/>
              <a:ext cx="504" cy="40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37" name="Line 83">
              <a:extLst>
                <a:ext uri="{FF2B5EF4-FFF2-40B4-BE49-F238E27FC236}">
                  <a16:creationId xmlns:a16="http://schemas.microsoft.com/office/drawing/2014/main" id="{7349A2FB-8976-4921-9FD6-3E300B52A3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58" y="2609"/>
              <a:ext cx="264" cy="371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38" name="Line 84">
              <a:extLst>
                <a:ext uri="{FF2B5EF4-FFF2-40B4-BE49-F238E27FC236}">
                  <a16:creationId xmlns:a16="http://schemas.microsoft.com/office/drawing/2014/main" id="{6B7E2B7B-295E-4FD9-BD6D-529D74CAC8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6" y="2609"/>
              <a:ext cx="1032" cy="1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39" name="Line 85">
              <a:extLst>
                <a:ext uri="{FF2B5EF4-FFF2-40B4-BE49-F238E27FC236}">
                  <a16:creationId xmlns:a16="http://schemas.microsoft.com/office/drawing/2014/main" id="{4156B298-323F-462A-ACFF-6D565B26A49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32" y="2609"/>
              <a:ext cx="594" cy="449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40" name="Line 86">
              <a:extLst>
                <a:ext uri="{FF2B5EF4-FFF2-40B4-BE49-F238E27FC236}">
                  <a16:creationId xmlns:a16="http://schemas.microsoft.com/office/drawing/2014/main" id="{470CDA56-9834-4580-86D2-F4C6A8F269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32" y="3058"/>
              <a:ext cx="270" cy="323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41" name="Line 87">
              <a:extLst>
                <a:ext uri="{FF2B5EF4-FFF2-40B4-BE49-F238E27FC236}">
                  <a16:creationId xmlns:a16="http://schemas.microsoft.com/office/drawing/2014/main" id="{AE4BE07C-8A2C-4DCB-BBB7-E1C369596A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8" y="1711"/>
              <a:ext cx="1" cy="1670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42" name="Line 88">
              <a:extLst>
                <a:ext uri="{FF2B5EF4-FFF2-40B4-BE49-F238E27FC236}">
                  <a16:creationId xmlns:a16="http://schemas.microsoft.com/office/drawing/2014/main" id="{E74DCA84-887B-4C75-8FEB-BB05E9A0FAE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18" y="1304"/>
              <a:ext cx="504" cy="407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43" name="Line 89">
              <a:extLst>
                <a:ext uri="{FF2B5EF4-FFF2-40B4-BE49-F238E27FC236}">
                  <a16:creationId xmlns:a16="http://schemas.microsoft.com/office/drawing/2014/main" id="{A9F36177-358E-44F4-BEEA-7BF5894F1B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58" y="933"/>
              <a:ext cx="264" cy="37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44" name="Line 90">
              <a:extLst>
                <a:ext uri="{FF2B5EF4-FFF2-40B4-BE49-F238E27FC236}">
                  <a16:creationId xmlns:a16="http://schemas.microsoft.com/office/drawing/2014/main" id="{ACE21405-BF30-4F77-BDE3-6EFF00087F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6" y="933"/>
              <a:ext cx="1032" cy="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45" name="Line 91">
              <a:extLst>
                <a:ext uri="{FF2B5EF4-FFF2-40B4-BE49-F238E27FC236}">
                  <a16:creationId xmlns:a16="http://schemas.microsoft.com/office/drawing/2014/main" id="{B3311CA3-996B-45CE-9FD7-11279322A22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32" y="933"/>
              <a:ext cx="594" cy="449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46" name="Line 92">
              <a:extLst>
                <a:ext uri="{FF2B5EF4-FFF2-40B4-BE49-F238E27FC236}">
                  <a16:creationId xmlns:a16="http://schemas.microsoft.com/office/drawing/2014/main" id="{1F42C18B-2148-4362-A6F3-090440AF47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32" y="1382"/>
              <a:ext cx="270" cy="329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47" name="Line 93">
              <a:extLst>
                <a:ext uri="{FF2B5EF4-FFF2-40B4-BE49-F238E27FC236}">
                  <a16:creationId xmlns:a16="http://schemas.microsoft.com/office/drawing/2014/main" id="{7452D3EB-E230-4A4E-A856-476B260401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2" y="1711"/>
              <a:ext cx="1116" cy="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48" name="Line 94">
              <a:extLst>
                <a:ext uri="{FF2B5EF4-FFF2-40B4-BE49-F238E27FC236}">
                  <a16:creationId xmlns:a16="http://schemas.microsoft.com/office/drawing/2014/main" id="{5644885C-85F6-4CB1-848A-875CB5801D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32" y="1382"/>
              <a:ext cx="1" cy="1676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49" name="Line 95">
              <a:extLst>
                <a:ext uri="{FF2B5EF4-FFF2-40B4-BE49-F238E27FC236}">
                  <a16:creationId xmlns:a16="http://schemas.microsoft.com/office/drawing/2014/main" id="{E925F106-DE30-4604-8FE8-D1E2A8B21A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2" y="1711"/>
              <a:ext cx="1" cy="1670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50" name="Line 96">
              <a:extLst>
                <a:ext uri="{FF2B5EF4-FFF2-40B4-BE49-F238E27FC236}">
                  <a16:creationId xmlns:a16="http://schemas.microsoft.com/office/drawing/2014/main" id="{2E33456E-EFF8-4DD2-83E4-469443A532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6" y="933"/>
              <a:ext cx="1" cy="1676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51" name="Line 97">
              <a:extLst>
                <a:ext uri="{FF2B5EF4-FFF2-40B4-BE49-F238E27FC236}">
                  <a16:creationId xmlns:a16="http://schemas.microsoft.com/office/drawing/2014/main" id="{378390AE-BAF2-4A0F-B347-9EF1918E3B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58" y="933"/>
              <a:ext cx="1" cy="1676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52" name="Line 98">
              <a:extLst>
                <a:ext uri="{FF2B5EF4-FFF2-40B4-BE49-F238E27FC236}">
                  <a16:creationId xmlns:a16="http://schemas.microsoft.com/office/drawing/2014/main" id="{C5FE9E6E-161B-4E61-B0E7-BC130B7918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22" y="1304"/>
              <a:ext cx="1" cy="1676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53" name="Oval 99">
              <a:extLst>
                <a:ext uri="{FF2B5EF4-FFF2-40B4-BE49-F238E27FC236}">
                  <a16:creationId xmlns:a16="http://schemas.microsoft.com/office/drawing/2014/main" id="{28A21119-A15C-4D0A-BED6-3A9EDE7657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0" y="1292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8254" name="Oval 100">
              <a:extLst>
                <a:ext uri="{FF2B5EF4-FFF2-40B4-BE49-F238E27FC236}">
                  <a16:creationId xmlns:a16="http://schemas.microsoft.com/office/drawing/2014/main" id="{8806768E-B7B3-4571-8400-4766076F40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46" y="921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8255" name="Oval 101">
              <a:extLst>
                <a:ext uri="{FF2B5EF4-FFF2-40B4-BE49-F238E27FC236}">
                  <a16:creationId xmlns:a16="http://schemas.microsoft.com/office/drawing/2014/main" id="{0A5B26C8-B60F-4BE8-9E04-E3695EA668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4" y="921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8256" name="Oval 102">
              <a:extLst>
                <a:ext uri="{FF2B5EF4-FFF2-40B4-BE49-F238E27FC236}">
                  <a16:creationId xmlns:a16="http://schemas.microsoft.com/office/drawing/2014/main" id="{45ED0D31-4459-4983-81D0-ADA0478BEB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0" y="1699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8257" name="Oval 103">
              <a:extLst>
                <a:ext uri="{FF2B5EF4-FFF2-40B4-BE49-F238E27FC236}">
                  <a16:creationId xmlns:a16="http://schemas.microsoft.com/office/drawing/2014/main" id="{5CBE9A57-B3D5-4EC1-A14F-7E996997EC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1370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8258" name="Oval 104">
              <a:extLst>
                <a:ext uri="{FF2B5EF4-FFF2-40B4-BE49-F238E27FC236}">
                  <a16:creationId xmlns:a16="http://schemas.microsoft.com/office/drawing/2014/main" id="{4DBF2758-A44D-4B4A-A83C-14F4328C80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0" y="3369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8259" name="Oval 105">
              <a:extLst>
                <a:ext uri="{FF2B5EF4-FFF2-40B4-BE49-F238E27FC236}">
                  <a16:creationId xmlns:a16="http://schemas.microsoft.com/office/drawing/2014/main" id="{A9D87331-A229-4BBD-A398-26D3C3063A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6" y="3369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8260" name="Oval 106">
              <a:extLst>
                <a:ext uri="{FF2B5EF4-FFF2-40B4-BE49-F238E27FC236}">
                  <a16:creationId xmlns:a16="http://schemas.microsoft.com/office/drawing/2014/main" id="{23D04706-B4DC-4FC5-9FEA-57021A43E0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0" y="2968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8261" name="Oval 107">
              <a:extLst>
                <a:ext uri="{FF2B5EF4-FFF2-40B4-BE49-F238E27FC236}">
                  <a16:creationId xmlns:a16="http://schemas.microsoft.com/office/drawing/2014/main" id="{EEBE27A6-B148-45F4-B8DE-39750349DA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46" y="2597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8262" name="Oval 108">
              <a:extLst>
                <a:ext uri="{FF2B5EF4-FFF2-40B4-BE49-F238E27FC236}">
                  <a16:creationId xmlns:a16="http://schemas.microsoft.com/office/drawing/2014/main" id="{A1469137-B35E-43AE-AFE9-4F9AF61D95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4" y="2597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8263" name="Oval 109">
              <a:extLst>
                <a:ext uri="{FF2B5EF4-FFF2-40B4-BE49-F238E27FC236}">
                  <a16:creationId xmlns:a16="http://schemas.microsoft.com/office/drawing/2014/main" id="{191F9EF2-0892-4943-9E3E-EC97B0AA18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304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8264" name="Oval 110">
              <a:extLst>
                <a:ext uri="{FF2B5EF4-FFF2-40B4-BE49-F238E27FC236}">
                  <a16:creationId xmlns:a16="http://schemas.microsoft.com/office/drawing/2014/main" id="{2B66C6E4-C0A9-4A74-B1A9-CF7823C6EC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6" y="1699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</p:grpSp>
      <p:grpSp>
        <p:nvGrpSpPr>
          <p:cNvPr id="7" name="Group 111">
            <a:extLst>
              <a:ext uri="{FF2B5EF4-FFF2-40B4-BE49-F238E27FC236}">
                <a16:creationId xmlns:a16="http://schemas.microsoft.com/office/drawing/2014/main" id="{30B0B6F8-6C8A-4616-8D2C-1420C45C618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272338" y="2665413"/>
            <a:ext cx="1620837" cy="839787"/>
            <a:chOff x="1863" y="1701"/>
            <a:chExt cx="2034" cy="918"/>
          </a:xfrm>
        </p:grpSpPr>
        <p:sp>
          <p:nvSpPr>
            <p:cNvPr id="8232" name="AutoShape 112">
              <a:extLst>
                <a:ext uri="{FF2B5EF4-FFF2-40B4-BE49-F238E27FC236}">
                  <a16:creationId xmlns:a16="http://schemas.microsoft.com/office/drawing/2014/main" id="{749BAE6F-D486-43F8-83CA-0A51BDBF16F7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863" y="1701"/>
              <a:ext cx="2034" cy="9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33" name="Freeform 113">
              <a:extLst>
                <a:ext uri="{FF2B5EF4-FFF2-40B4-BE49-F238E27FC236}">
                  <a16:creationId xmlns:a16="http://schemas.microsoft.com/office/drawing/2014/main" id="{B4269CD3-95B5-4F85-AAFB-F7DD890B81B5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5" y="1773"/>
              <a:ext cx="1890" cy="780"/>
            </a:xfrm>
            <a:custGeom>
              <a:avLst/>
              <a:gdLst>
                <a:gd name="T0" fmla="*/ 270 w 1890"/>
                <a:gd name="T1" fmla="*/ 780 h 780"/>
                <a:gd name="T2" fmla="*/ 1386 w 1890"/>
                <a:gd name="T3" fmla="*/ 780 h 780"/>
                <a:gd name="T4" fmla="*/ 1890 w 1890"/>
                <a:gd name="T5" fmla="*/ 372 h 780"/>
                <a:gd name="T6" fmla="*/ 1626 w 1890"/>
                <a:gd name="T7" fmla="*/ 0 h 780"/>
                <a:gd name="T8" fmla="*/ 594 w 1890"/>
                <a:gd name="T9" fmla="*/ 0 h 780"/>
                <a:gd name="T10" fmla="*/ 0 w 1890"/>
                <a:gd name="T11" fmla="*/ 450 h 780"/>
                <a:gd name="T12" fmla="*/ 270 w 1890"/>
                <a:gd name="T13" fmla="*/ 780 h 78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890"/>
                <a:gd name="T22" fmla="*/ 0 h 780"/>
                <a:gd name="T23" fmla="*/ 1890 w 1890"/>
                <a:gd name="T24" fmla="*/ 780 h 78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890" h="780">
                  <a:moveTo>
                    <a:pt x="270" y="780"/>
                  </a:moveTo>
                  <a:lnTo>
                    <a:pt x="1386" y="780"/>
                  </a:lnTo>
                  <a:lnTo>
                    <a:pt x="1890" y="372"/>
                  </a:lnTo>
                  <a:lnTo>
                    <a:pt x="1626" y="0"/>
                  </a:lnTo>
                  <a:lnTo>
                    <a:pt x="594" y="0"/>
                  </a:lnTo>
                  <a:lnTo>
                    <a:pt x="0" y="450"/>
                  </a:lnTo>
                  <a:lnTo>
                    <a:pt x="270" y="780"/>
                  </a:lnTo>
                  <a:close/>
                </a:path>
              </a:pathLst>
            </a:custGeom>
            <a:solidFill>
              <a:srgbClr val="0000FF">
                <a:alpha val="36078"/>
              </a:srgbClr>
            </a:solidFill>
            <a:ln w="0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</p:grpSp>
      <p:grpSp>
        <p:nvGrpSpPr>
          <p:cNvPr id="8225" name="Group 114">
            <a:extLst>
              <a:ext uri="{FF2B5EF4-FFF2-40B4-BE49-F238E27FC236}">
                <a16:creationId xmlns:a16="http://schemas.microsoft.com/office/drawing/2014/main" id="{89EFDE74-5EC9-447B-84E8-56698163949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272338" y="2665413"/>
            <a:ext cx="1620837" cy="839787"/>
            <a:chOff x="1863" y="1701"/>
            <a:chExt cx="2034" cy="918"/>
          </a:xfrm>
        </p:grpSpPr>
        <p:sp>
          <p:nvSpPr>
            <p:cNvPr id="8230" name="AutoShape 115">
              <a:extLst>
                <a:ext uri="{FF2B5EF4-FFF2-40B4-BE49-F238E27FC236}">
                  <a16:creationId xmlns:a16="http://schemas.microsoft.com/office/drawing/2014/main" id="{63DD0968-A394-4EB7-9733-0F9116C9E748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863" y="1701"/>
              <a:ext cx="2034" cy="9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8231" name="Freeform 116">
              <a:extLst>
                <a:ext uri="{FF2B5EF4-FFF2-40B4-BE49-F238E27FC236}">
                  <a16:creationId xmlns:a16="http://schemas.microsoft.com/office/drawing/2014/main" id="{FAFCF432-BE4F-4FAA-A0C3-CB4991F5C4B7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5" y="1773"/>
              <a:ext cx="1890" cy="780"/>
            </a:xfrm>
            <a:custGeom>
              <a:avLst/>
              <a:gdLst>
                <a:gd name="T0" fmla="*/ 270 w 1890"/>
                <a:gd name="T1" fmla="*/ 780 h 780"/>
                <a:gd name="T2" fmla="*/ 1386 w 1890"/>
                <a:gd name="T3" fmla="*/ 780 h 780"/>
                <a:gd name="T4" fmla="*/ 1890 w 1890"/>
                <a:gd name="T5" fmla="*/ 372 h 780"/>
                <a:gd name="T6" fmla="*/ 1626 w 1890"/>
                <a:gd name="T7" fmla="*/ 0 h 780"/>
                <a:gd name="T8" fmla="*/ 594 w 1890"/>
                <a:gd name="T9" fmla="*/ 0 h 780"/>
                <a:gd name="T10" fmla="*/ 0 w 1890"/>
                <a:gd name="T11" fmla="*/ 450 h 780"/>
                <a:gd name="T12" fmla="*/ 270 w 1890"/>
                <a:gd name="T13" fmla="*/ 780 h 78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890"/>
                <a:gd name="T22" fmla="*/ 0 h 780"/>
                <a:gd name="T23" fmla="*/ 1890 w 1890"/>
                <a:gd name="T24" fmla="*/ 780 h 78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890" h="780">
                  <a:moveTo>
                    <a:pt x="270" y="780"/>
                  </a:moveTo>
                  <a:lnTo>
                    <a:pt x="1386" y="780"/>
                  </a:lnTo>
                  <a:lnTo>
                    <a:pt x="1890" y="372"/>
                  </a:lnTo>
                  <a:lnTo>
                    <a:pt x="1626" y="0"/>
                  </a:lnTo>
                  <a:lnTo>
                    <a:pt x="594" y="0"/>
                  </a:lnTo>
                  <a:lnTo>
                    <a:pt x="0" y="450"/>
                  </a:lnTo>
                  <a:lnTo>
                    <a:pt x="270" y="780"/>
                  </a:lnTo>
                  <a:close/>
                </a:path>
              </a:pathLst>
            </a:custGeom>
            <a:solidFill>
              <a:srgbClr val="0000FF">
                <a:alpha val="36078"/>
              </a:srgbClr>
            </a:solidFill>
            <a:ln w="0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</p:grpSp>
      <p:sp>
        <p:nvSpPr>
          <p:cNvPr id="8226" name="Text Box 117">
            <a:extLst>
              <a:ext uri="{FF2B5EF4-FFF2-40B4-BE49-F238E27FC236}">
                <a16:creationId xmlns:a16="http://schemas.microsoft.com/office/drawing/2014/main" id="{A4A78A3B-D9E9-4608-8419-8229AB6C21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800" y="4562475"/>
            <a:ext cx="8461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sz="2000" b="1"/>
              <a:t>Baze ili osnovke prizme – </a:t>
            </a:r>
            <a:r>
              <a:rPr lang="hr-HR" altLang="sr-Latn-RS" sz="2000"/>
              <a:t>mnogokuti u paralelnim ravninama </a:t>
            </a:r>
            <a:endParaRPr lang="hr-HR" altLang="sr-Latn-RS" sz="2000" b="1"/>
          </a:p>
        </p:txBody>
      </p:sp>
      <p:sp>
        <p:nvSpPr>
          <p:cNvPr id="8227" name="Text Box 118">
            <a:extLst>
              <a:ext uri="{FF2B5EF4-FFF2-40B4-BE49-F238E27FC236}">
                <a16:creationId xmlns:a16="http://schemas.microsoft.com/office/drawing/2014/main" id="{1C3085D4-5223-4440-9093-33960B1CB4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800" y="5057775"/>
            <a:ext cx="7705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sz="2000" b="1"/>
              <a:t>Pobočke prizme</a:t>
            </a:r>
            <a:r>
              <a:rPr lang="hr-HR" altLang="sr-Latn-RS"/>
              <a:t> – </a:t>
            </a:r>
            <a:r>
              <a:rPr lang="hr-HR" altLang="sr-Latn-RS" sz="2000"/>
              <a:t>paralelogrami koji omeđuju prizmu </a:t>
            </a:r>
          </a:p>
        </p:txBody>
      </p:sp>
      <p:sp>
        <p:nvSpPr>
          <p:cNvPr id="8228" name="Text Box 119">
            <a:extLst>
              <a:ext uri="{FF2B5EF4-FFF2-40B4-BE49-F238E27FC236}">
                <a16:creationId xmlns:a16="http://schemas.microsoft.com/office/drawing/2014/main" id="{D9FCB042-FB2D-4966-8F15-42E45F7539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800" y="5553075"/>
            <a:ext cx="64087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sz="2000" b="1"/>
              <a:t>Plašt ili pobočje prizme</a:t>
            </a:r>
            <a:r>
              <a:rPr lang="hr-HR" altLang="sr-Latn-RS" sz="2000"/>
              <a:t> – sve pobočke zajedno</a:t>
            </a:r>
          </a:p>
        </p:txBody>
      </p:sp>
      <p:sp>
        <p:nvSpPr>
          <p:cNvPr id="8229" name="Text Box 120">
            <a:extLst>
              <a:ext uri="{FF2B5EF4-FFF2-40B4-BE49-F238E27FC236}">
                <a16:creationId xmlns:a16="http://schemas.microsoft.com/office/drawing/2014/main" id="{AC9540CD-914E-4FD4-B5CC-6823F31B0C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800" y="4076700"/>
            <a:ext cx="64801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sz="2000"/>
              <a:t>Prizma je ograničena </a:t>
            </a:r>
            <a:r>
              <a:rPr lang="hr-HR" altLang="sr-Latn-RS" sz="2000" b="1"/>
              <a:t>stranama prizme.</a:t>
            </a:r>
            <a:r>
              <a:rPr lang="hr-HR" altLang="sr-Latn-RS" sz="2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7037E-7 L 0.00225 -0.2138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-10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4.07407E-6 L 0.00139 -0.36365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-18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7.40741E-7 L -0.00087 -0.23704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" y="-11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4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3.33333E-6 L -0.00191 -0.22385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" y="-11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reeform 53">
            <a:extLst>
              <a:ext uri="{FF2B5EF4-FFF2-40B4-BE49-F238E27FC236}">
                <a16:creationId xmlns:a16="http://schemas.microsoft.com/office/drawing/2014/main" id="{6BBFE403-D168-4F59-B303-86A7CA9626EE}"/>
              </a:ext>
            </a:extLst>
          </p:cNvPr>
          <p:cNvSpPr>
            <a:spLocks/>
          </p:cNvSpPr>
          <p:nvPr/>
        </p:nvSpPr>
        <p:spPr bwMode="auto">
          <a:xfrm>
            <a:off x="1068388" y="2878138"/>
            <a:ext cx="1990725" cy="1025525"/>
          </a:xfrm>
          <a:custGeom>
            <a:avLst/>
            <a:gdLst>
              <a:gd name="T0" fmla="*/ 2147483647 w 1254"/>
              <a:gd name="T1" fmla="*/ 2147483647 h 646"/>
              <a:gd name="T2" fmla="*/ 2147483647 w 1254"/>
              <a:gd name="T3" fmla="*/ 2147483647 h 646"/>
              <a:gd name="T4" fmla="*/ 2147483647 w 1254"/>
              <a:gd name="T5" fmla="*/ 0 h 646"/>
              <a:gd name="T6" fmla="*/ 0 w 1254"/>
              <a:gd name="T7" fmla="*/ 2147483647 h 646"/>
              <a:gd name="T8" fmla="*/ 2147483647 w 1254"/>
              <a:gd name="T9" fmla="*/ 2147483647 h 64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54"/>
              <a:gd name="T16" fmla="*/ 0 h 646"/>
              <a:gd name="T17" fmla="*/ 1254 w 1254"/>
              <a:gd name="T18" fmla="*/ 646 h 64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54" h="646">
                <a:moveTo>
                  <a:pt x="306" y="646"/>
                </a:moveTo>
                <a:lnTo>
                  <a:pt x="1254" y="646"/>
                </a:lnTo>
                <a:lnTo>
                  <a:pt x="744" y="0"/>
                </a:lnTo>
                <a:lnTo>
                  <a:pt x="0" y="323"/>
                </a:lnTo>
                <a:lnTo>
                  <a:pt x="306" y="646"/>
                </a:lnTo>
                <a:close/>
              </a:path>
            </a:pathLst>
          </a:custGeom>
          <a:solidFill>
            <a:srgbClr val="FFFF00">
              <a:alpha val="36078"/>
            </a:srgbClr>
          </a:solidFill>
          <a:ln w="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9219" name="Freeform 28">
            <a:extLst>
              <a:ext uri="{FF2B5EF4-FFF2-40B4-BE49-F238E27FC236}">
                <a16:creationId xmlns:a16="http://schemas.microsoft.com/office/drawing/2014/main" id="{F48D4DA7-7657-42D6-89E4-D6957EE297DD}"/>
              </a:ext>
            </a:extLst>
          </p:cNvPr>
          <p:cNvSpPr>
            <a:spLocks/>
          </p:cNvSpPr>
          <p:nvPr/>
        </p:nvSpPr>
        <p:spPr bwMode="auto">
          <a:xfrm>
            <a:off x="4370388" y="2949575"/>
            <a:ext cx="1990725" cy="1025525"/>
          </a:xfrm>
          <a:custGeom>
            <a:avLst/>
            <a:gdLst>
              <a:gd name="T0" fmla="*/ 2147483647 w 1254"/>
              <a:gd name="T1" fmla="*/ 2147483647 h 646"/>
              <a:gd name="T2" fmla="*/ 2147483647 w 1254"/>
              <a:gd name="T3" fmla="*/ 2147483647 h 646"/>
              <a:gd name="T4" fmla="*/ 2147483647 w 1254"/>
              <a:gd name="T5" fmla="*/ 0 h 646"/>
              <a:gd name="T6" fmla="*/ 0 w 1254"/>
              <a:gd name="T7" fmla="*/ 2147483647 h 646"/>
              <a:gd name="T8" fmla="*/ 2147483647 w 1254"/>
              <a:gd name="T9" fmla="*/ 2147483647 h 64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54"/>
              <a:gd name="T16" fmla="*/ 0 h 646"/>
              <a:gd name="T17" fmla="*/ 1254 w 1254"/>
              <a:gd name="T18" fmla="*/ 646 h 64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54" h="646">
                <a:moveTo>
                  <a:pt x="306" y="646"/>
                </a:moveTo>
                <a:lnTo>
                  <a:pt x="1254" y="646"/>
                </a:lnTo>
                <a:lnTo>
                  <a:pt x="744" y="0"/>
                </a:lnTo>
                <a:lnTo>
                  <a:pt x="0" y="323"/>
                </a:lnTo>
                <a:lnTo>
                  <a:pt x="306" y="646"/>
                </a:lnTo>
                <a:close/>
              </a:path>
            </a:pathLst>
          </a:custGeom>
          <a:solidFill>
            <a:srgbClr val="FFFF00">
              <a:alpha val="41176"/>
            </a:srgbClr>
          </a:solidFill>
          <a:ln w="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9220" name="AutoShape 5">
            <a:extLst>
              <a:ext uri="{FF2B5EF4-FFF2-40B4-BE49-F238E27FC236}">
                <a16:creationId xmlns:a16="http://schemas.microsoft.com/office/drawing/2014/main" id="{C6EB6C5B-4667-401B-8DB9-431F7CAB6189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4237038" y="-111125"/>
            <a:ext cx="2990850" cy="421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6151" name="Freeform 7">
            <a:extLst>
              <a:ext uri="{FF2B5EF4-FFF2-40B4-BE49-F238E27FC236}">
                <a16:creationId xmlns:a16="http://schemas.microsoft.com/office/drawing/2014/main" id="{533C0C38-0B20-4294-B50B-8DB3E9D889F4}"/>
              </a:ext>
            </a:extLst>
          </p:cNvPr>
          <p:cNvSpPr>
            <a:spLocks/>
          </p:cNvSpPr>
          <p:nvPr/>
        </p:nvSpPr>
        <p:spPr bwMode="auto">
          <a:xfrm>
            <a:off x="4360863" y="2949575"/>
            <a:ext cx="1990725" cy="1025525"/>
          </a:xfrm>
          <a:custGeom>
            <a:avLst/>
            <a:gdLst>
              <a:gd name="T0" fmla="*/ 2147483647 w 1254"/>
              <a:gd name="T1" fmla="*/ 2147483647 h 646"/>
              <a:gd name="T2" fmla="*/ 2147483647 w 1254"/>
              <a:gd name="T3" fmla="*/ 2147483647 h 646"/>
              <a:gd name="T4" fmla="*/ 2147483647 w 1254"/>
              <a:gd name="T5" fmla="*/ 0 h 646"/>
              <a:gd name="T6" fmla="*/ 0 w 1254"/>
              <a:gd name="T7" fmla="*/ 2147483647 h 646"/>
              <a:gd name="T8" fmla="*/ 2147483647 w 1254"/>
              <a:gd name="T9" fmla="*/ 2147483647 h 64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54"/>
              <a:gd name="T16" fmla="*/ 0 h 646"/>
              <a:gd name="T17" fmla="*/ 1254 w 1254"/>
              <a:gd name="T18" fmla="*/ 646 h 64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54" h="646">
                <a:moveTo>
                  <a:pt x="306" y="646"/>
                </a:moveTo>
                <a:lnTo>
                  <a:pt x="1254" y="646"/>
                </a:lnTo>
                <a:lnTo>
                  <a:pt x="744" y="0"/>
                </a:lnTo>
                <a:lnTo>
                  <a:pt x="0" y="323"/>
                </a:lnTo>
                <a:lnTo>
                  <a:pt x="306" y="646"/>
                </a:lnTo>
                <a:close/>
              </a:path>
            </a:pathLst>
          </a:custGeom>
          <a:solidFill>
            <a:srgbClr val="FFFF00">
              <a:alpha val="41176"/>
            </a:srgbClr>
          </a:solidFill>
          <a:ln w="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9222" name="Line 8">
            <a:extLst>
              <a:ext uri="{FF2B5EF4-FFF2-40B4-BE49-F238E27FC236}">
                <a16:creationId xmlns:a16="http://schemas.microsoft.com/office/drawing/2014/main" id="{F85F1060-E789-4D8B-BF09-751D038D7EC2}"/>
              </a:ext>
            </a:extLst>
          </p:cNvPr>
          <p:cNvSpPr>
            <a:spLocks noChangeShapeType="1"/>
          </p:cNvSpPr>
          <p:nvPr/>
        </p:nvSpPr>
        <p:spPr bwMode="auto">
          <a:xfrm>
            <a:off x="4846638" y="3975100"/>
            <a:ext cx="1504950" cy="1588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9223" name="Line 9">
            <a:extLst>
              <a:ext uri="{FF2B5EF4-FFF2-40B4-BE49-F238E27FC236}">
                <a16:creationId xmlns:a16="http://schemas.microsoft.com/office/drawing/2014/main" id="{6CC6C01D-6EEE-4AA9-B86F-3F3C63B388A4}"/>
              </a:ext>
            </a:extLst>
          </p:cNvPr>
          <p:cNvSpPr>
            <a:spLocks noChangeShapeType="1"/>
          </p:cNvSpPr>
          <p:nvPr/>
        </p:nvSpPr>
        <p:spPr bwMode="auto">
          <a:xfrm>
            <a:off x="5541963" y="2949575"/>
            <a:ext cx="809625" cy="1025525"/>
          </a:xfrm>
          <a:prstGeom prst="line">
            <a:avLst/>
          </a:prstGeom>
          <a:noFill/>
          <a:ln w="12700">
            <a:solidFill>
              <a:srgbClr val="000080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9224" name="Line 10">
            <a:extLst>
              <a:ext uri="{FF2B5EF4-FFF2-40B4-BE49-F238E27FC236}">
                <a16:creationId xmlns:a16="http://schemas.microsoft.com/office/drawing/2014/main" id="{DA93C3AF-051C-424B-860C-53667AD92E5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360863" y="2949575"/>
            <a:ext cx="1181100" cy="512763"/>
          </a:xfrm>
          <a:prstGeom prst="line">
            <a:avLst/>
          </a:prstGeom>
          <a:noFill/>
          <a:ln w="12700">
            <a:solidFill>
              <a:srgbClr val="000080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9225" name="Line 11">
            <a:extLst>
              <a:ext uri="{FF2B5EF4-FFF2-40B4-BE49-F238E27FC236}">
                <a16:creationId xmlns:a16="http://schemas.microsoft.com/office/drawing/2014/main" id="{2FBD1C44-3B93-4F33-8984-7A4CC2CA3881}"/>
              </a:ext>
            </a:extLst>
          </p:cNvPr>
          <p:cNvSpPr>
            <a:spLocks noChangeShapeType="1"/>
          </p:cNvSpPr>
          <p:nvPr/>
        </p:nvSpPr>
        <p:spPr bwMode="auto">
          <a:xfrm>
            <a:off x="4360863" y="3462338"/>
            <a:ext cx="485775" cy="512762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9226" name="Line 12">
            <a:extLst>
              <a:ext uri="{FF2B5EF4-FFF2-40B4-BE49-F238E27FC236}">
                <a16:creationId xmlns:a16="http://schemas.microsoft.com/office/drawing/2014/main" id="{750B6073-1823-4213-A324-051885A0820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51588" y="1047750"/>
            <a:ext cx="733425" cy="2927350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9227" name="Line 13">
            <a:extLst>
              <a:ext uri="{FF2B5EF4-FFF2-40B4-BE49-F238E27FC236}">
                <a16:creationId xmlns:a16="http://schemas.microsoft.com/office/drawing/2014/main" id="{327EC965-B616-451F-A421-B59B5EDB797C}"/>
              </a:ext>
            </a:extLst>
          </p:cNvPr>
          <p:cNvSpPr>
            <a:spLocks noChangeShapeType="1"/>
          </p:cNvSpPr>
          <p:nvPr/>
        </p:nvSpPr>
        <p:spPr bwMode="auto">
          <a:xfrm>
            <a:off x="5580063" y="1047750"/>
            <a:ext cx="1504950" cy="1588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9228" name="Line 14">
            <a:extLst>
              <a:ext uri="{FF2B5EF4-FFF2-40B4-BE49-F238E27FC236}">
                <a16:creationId xmlns:a16="http://schemas.microsoft.com/office/drawing/2014/main" id="{577ABF0B-DE70-4168-8D90-C2FBB90F2606}"/>
              </a:ext>
            </a:extLst>
          </p:cNvPr>
          <p:cNvSpPr>
            <a:spLocks noChangeShapeType="1"/>
          </p:cNvSpPr>
          <p:nvPr/>
        </p:nvSpPr>
        <p:spPr bwMode="auto">
          <a:xfrm>
            <a:off x="6275388" y="12700"/>
            <a:ext cx="809625" cy="1035050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9229" name="Line 15">
            <a:extLst>
              <a:ext uri="{FF2B5EF4-FFF2-40B4-BE49-F238E27FC236}">
                <a16:creationId xmlns:a16="http://schemas.microsoft.com/office/drawing/2014/main" id="{ADA5BB19-6B78-48B2-B7E3-9F5F7436DAD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94288" y="12700"/>
            <a:ext cx="1181100" cy="512763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9230" name="Line 16">
            <a:extLst>
              <a:ext uri="{FF2B5EF4-FFF2-40B4-BE49-F238E27FC236}">
                <a16:creationId xmlns:a16="http://schemas.microsoft.com/office/drawing/2014/main" id="{29CD08A6-4935-4F1B-B296-5EBB90984D5D}"/>
              </a:ext>
            </a:extLst>
          </p:cNvPr>
          <p:cNvSpPr>
            <a:spLocks noChangeShapeType="1"/>
          </p:cNvSpPr>
          <p:nvPr/>
        </p:nvSpPr>
        <p:spPr bwMode="auto">
          <a:xfrm>
            <a:off x="5094288" y="525463"/>
            <a:ext cx="485775" cy="522287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9231" name="Line 17">
            <a:extLst>
              <a:ext uri="{FF2B5EF4-FFF2-40B4-BE49-F238E27FC236}">
                <a16:creationId xmlns:a16="http://schemas.microsoft.com/office/drawing/2014/main" id="{EB62616B-30A1-4C5C-951F-631BB9D3481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46638" y="1047750"/>
            <a:ext cx="733425" cy="2927350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9232" name="Line 18">
            <a:extLst>
              <a:ext uri="{FF2B5EF4-FFF2-40B4-BE49-F238E27FC236}">
                <a16:creationId xmlns:a16="http://schemas.microsoft.com/office/drawing/2014/main" id="{C37C2337-D1ED-4BCC-A14A-0FF6DCD0D15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41963" y="12700"/>
            <a:ext cx="733425" cy="2936875"/>
          </a:xfrm>
          <a:prstGeom prst="line">
            <a:avLst/>
          </a:prstGeom>
          <a:noFill/>
          <a:ln w="12700">
            <a:solidFill>
              <a:srgbClr val="000080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9233" name="Line 19">
            <a:extLst>
              <a:ext uri="{FF2B5EF4-FFF2-40B4-BE49-F238E27FC236}">
                <a16:creationId xmlns:a16="http://schemas.microsoft.com/office/drawing/2014/main" id="{392ED2AA-36AF-4BFE-8078-88029681685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360863" y="525463"/>
            <a:ext cx="733425" cy="2936875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9234" name="Oval 20">
            <a:extLst>
              <a:ext uri="{FF2B5EF4-FFF2-40B4-BE49-F238E27FC236}">
                <a16:creationId xmlns:a16="http://schemas.microsoft.com/office/drawing/2014/main" id="{FA52F491-0D7D-48BE-AA08-528E53DEE3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5238" y="506413"/>
            <a:ext cx="47625" cy="4762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sr-Latn-CS" altLang="sr-Latn-RS"/>
          </a:p>
        </p:txBody>
      </p:sp>
      <p:sp>
        <p:nvSpPr>
          <p:cNvPr id="9235" name="Oval 21">
            <a:extLst>
              <a:ext uri="{FF2B5EF4-FFF2-40B4-BE49-F238E27FC236}">
                <a16:creationId xmlns:a16="http://schemas.microsoft.com/office/drawing/2014/main" id="{BC6D33E9-5F28-444A-B1D6-D21DFA4569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1013" y="1028700"/>
            <a:ext cx="47625" cy="4762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sr-Latn-CS" altLang="sr-Latn-RS"/>
          </a:p>
        </p:txBody>
      </p:sp>
      <p:sp>
        <p:nvSpPr>
          <p:cNvPr id="9236" name="Oval 22">
            <a:extLst>
              <a:ext uri="{FF2B5EF4-FFF2-40B4-BE49-F238E27FC236}">
                <a16:creationId xmlns:a16="http://schemas.microsoft.com/office/drawing/2014/main" id="{2082EF60-E33E-4CED-B322-A708141504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56338" y="-6350"/>
            <a:ext cx="47625" cy="4762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sr-Latn-CS" altLang="sr-Latn-RS"/>
          </a:p>
        </p:txBody>
      </p:sp>
      <p:sp>
        <p:nvSpPr>
          <p:cNvPr id="9237" name="Oval 23">
            <a:extLst>
              <a:ext uri="{FF2B5EF4-FFF2-40B4-BE49-F238E27FC236}">
                <a16:creationId xmlns:a16="http://schemas.microsoft.com/office/drawing/2014/main" id="{60DE2824-49E9-4F89-8ED4-B00B8C3271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7588" y="3956050"/>
            <a:ext cx="47625" cy="4762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sr-Latn-CS" altLang="sr-Latn-RS"/>
          </a:p>
        </p:txBody>
      </p:sp>
      <p:sp>
        <p:nvSpPr>
          <p:cNvPr id="9238" name="Oval 24">
            <a:extLst>
              <a:ext uri="{FF2B5EF4-FFF2-40B4-BE49-F238E27FC236}">
                <a16:creationId xmlns:a16="http://schemas.microsoft.com/office/drawing/2014/main" id="{DFFD95FE-BB18-4675-B6AF-1675719283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1813" y="3443288"/>
            <a:ext cx="47625" cy="4762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sr-Latn-CS" altLang="sr-Latn-RS"/>
          </a:p>
        </p:txBody>
      </p:sp>
      <p:sp>
        <p:nvSpPr>
          <p:cNvPr id="9239" name="Oval 25">
            <a:extLst>
              <a:ext uri="{FF2B5EF4-FFF2-40B4-BE49-F238E27FC236}">
                <a16:creationId xmlns:a16="http://schemas.microsoft.com/office/drawing/2014/main" id="{3708342D-E7DC-4278-8425-FC2FB4F27F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2913" y="2930525"/>
            <a:ext cx="47625" cy="4762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sr-Latn-CS" altLang="sr-Latn-RS"/>
          </a:p>
        </p:txBody>
      </p:sp>
      <p:sp>
        <p:nvSpPr>
          <p:cNvPr id="9240" name="Oval 26">
            <a:extLst>
              <a:ext uri="{FF2B5EF4-FFF2-40B4-BE49-F238E27FC236}">
                <a16:creationId xmlns:a16="http://schemas.microsoft.com/office/drawing/2014/main" id="{C47BD1B4-0B1D-4DD5-8211-0C4E8DC8AD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2538" y="3956050"/>
            <a:ext cx="47625" cy="4762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sr-Latn-CS" altLang="sr-Latn-RS"/>
          </a:p>
        </p:txBody>
      </p:sp>
      <p:sp>
        <p:nvSpPr>
          <p:cNvPr id="9241" name="Oval 27">
            <a:extLst>
              <a:ext uri="{FF2B5EF4-FFF2-40B4-BE49-F238E27FC236}">
                <a16:creationId xmlns:a16="http://schemas.microsoft.com/office/drawing/2014/main" id="{88BCDBA8-E9BE-49C2-A3AC-44E7CF4B27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65963" y="1028700"/>
            <a:ext cx="47625" cy="4762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sr-Latn-CS" altLang="sr-Latn-RS"/>
          </a:p>
        </p:txBody>
      </p:sp>
      <p:sp>
        <p:nvSpPr>
          <p:cNvPr id="9242" name="AutoShape 31">
            <a:extLst>
              <a:ext uri="{FF2B5EF4-FFF2-40B4-BE49-F238E27FC236}">
                <a16:creationId xmlns:a16="http://schemas.microsoft.com/office/drawing/2014/main" id="{9AFCAFFF-9613-42B8-AC7D-D16C74BE7728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960438" y="212725"/>
            <a:ext cx="22479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6176" name="Freeform 32">
            <a:extLst>
              <a:ext uri="{FF2B5EF4-FFF2-40B4-BE49-F238E27FC236}">
                <a16:creationId xmlns:a16="http://schemas.microsoft.com/office/drawing/2014/main" id="{3D881FA3-BDA1-49F2-8903-2C95A24D4B24}"/>
              </a:ext>
            </a:extLst>
          </p:cNvPr>
          <p:cNvSpPr>
            <a:spLocks/>
          </p:cNvSpPr>
          <p:nvPr/>
        </p:nvSpPr>
        <p:spPr bwMode="auto">
          <a:xfrm>
            <a:off x="1084263" y="2863850"/>
            <a:ext cx="1990725" cy="1025525"/>
          </a:xfrm>
          <a:custGeom>
            <a:avLst/>
            <a:gdLst>
              <a:gd name="T0" fmla="*/ 2147483647 w 1254"/>
              <a:gd name="T1" fmla="*/ 2147483647 h 646"/>
              <a:gd name="T2" fmla="*/ 2147483647 w 1254"/>
              <a:gd name="T3" fmla="*/ 2147483647 h 646"/>
              <a:gd name="T4" fmla="*/ 2147483647 w 1254"/>
              <a:gd name="T5" fmla="*/ 0 h 646"/>
              <a:gd name="T6" fmla="*/ 0 w 1254"/>
              <a:gd name="T7" fmla="*/ 2147483647 h 646"/>
              <a:gd name="T8" fmla="*/ 2147483647 w 1254"/>
              <a:gd name="T9" fmla="*/ 2147483647 h 64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54"/>
              <a:gd name="T16" fmla="*/ 0 h 646"/>
              <a:gd name="T17" fmla="*/ 1254 w 1254"/>
              <a:gd name="T18" fmla="*/ 646 h 64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54" h="646">
                <a:moveTo>
                  <a:pt x="306" y="646"/>
                </a:moveTo>
                <a:lnTo>
                  <a:pt x="1254" y="646"/>
                </a:lnTo>
                <a:lnTo>
                  <a:pt x="744" y="0"/>
                </a:lnTo>
                <a:lnTo>
                  <a:pt x="0" y="323"/>
                </a:lnTo>
                <a:lnTo>
                  <a:pt x="306" y="646"/>
                </a:lnTo>
                <a:close/>
              </a:path>
            </a:pathLst>
          </a:custGeom>
          <a:solidFill>
            <a:srgbClr val="FFFF00">
              <a:alpha val="36078"/>
            </a:srgbClr>
          </a:solidFill>
          <a:ln w="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9244" name="Line 33">
            <a:extLst>
              <a:ext uri="{FF2B5EF4-FFF2-40B4-BE49-F238E27FC236}">
                <a16:creationId xmlns:a16="http://schemas.microsoft.com/office/drawing/2014/main" id="{E6D7932E-192D-4460-B50E-E69A1071DAA9}"/>
              </a:ext>
            </a:extLst>
          </p:cNvPr>
          <p:cNvSpPr>
            <a:spLocks noChangeShapeType="1"/>
          </p:cNvSpPr>
          <p:nvPr/>
        </p:nvSpPr>
        <p:spPr bwMode="auto">
          <a:xfrm>
            <a:off x="1570038" y="3889375"/>
            <a:ext cx="1504950" cy="1588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9245" name="Line 34">
            <a:extLst>
              <a:ext uri="{FF2B5EF4-FFF2-40B4-BE49-F238E27FC236}">
                <a16:creationId xmlns:a16="http://schemas.microsoft.com/office/drawing/2014/main" id="{6E1FFC12-9512-4536-B082-1A4DBF6B06B8}"/>
              </a:ext>
            </a:extLst>
          </p:cNvPr>
          <p:cNvSpPr>
            <a:spLocks noChangeShapeType="1"/>
          </p:cNvSpPr>
          <p:nvPr/>
        </p:nvSpPr>
        <p:spPr bwMode="auto">
          <a:xfrm>
            <a:off x="2265363" y="2863850"/>
            <a:ext cx="809625" cy="1025525"/>
          </a:xfrm>
          <a:prstGeom prst="line">
            <a:avLst/>
          </a:prstGeom>
          <a:noFill/>
          <a:ln w="12700">
            <a:solidFill>
              <a:srgbClr val="000080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9246" name="Line 35">
            <a:extLst>
              <a:ext uri="{FF2B5EF4-FFF2-40B4-BE49-F238E27FC236}">
                <a16:creationId xmlns:a16="http://schemas.microsoft.com/office/drawing/2014/main" id="{06F2547F-3F1D-4EB6-AB01-143EB773F01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84263" y="2863850"/>
            <a:ext cx="1181100" cy="512763"/>
          </a:xfrm>
          <a:prstGeom prst="line">
            <a:avLst/>
          </a:prstGeom>
          <a:noFill/>
          <a:ln w="12700">
            <a:solidFill>
              <a:srgbClr val="000080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9247" name="Line 36">
            <a:extLst>
              <a:ext uri="{FF2B5EF4-FFF2-40B4-BE49-F238E27FC236}">
                <a16:creationId xmlns:a16="http://schemas.microsoft.com/office/drawing/2014/main" id="{967EA51D-B445-42E6-97FF-E038A2AAA133}"/>
              </a:ext>
            </a:extLst>
          </p:cNvPr>
          <p:cNvSpPr>
            <a:spLocks noChangeShapeType="1"/>
          </p:cNvSpPr>
          <p:nvPr/>
        </p:nvSpPr>
        <p:spPr bwMode="auto">
          <a:xfrm>
            <a:off x="1084263" y="3376613"/>
            <a:ext cx="485775" cy="512762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9248" name="Line 37">
            <a:extLst>
              <a:ext uri="{FF2B5EF4-FFF2-40B4-BE49-F238E27FC236}">
                <a16:creationId xmlns:a16="http://schemas.microsoft.com/office/drawing/2014/main" id="{37DCD0E1-2085-4769-938D-C33781D804DC}"/>
              </a:ext>
            </a:extLst>
          </p:cNvPr>
          <p:cNvSpPr>
            <a:spLocks noChangeShapeType="1"/>
          </p:cNvSpPr>
          <p:nvPr/>
        </p:nvSpPr>
        <p:spPr bwMode="auto">
          <a:xfrm>
            <a:off x="3074988" y="1371600"/>
            <a:ext cx="1587" cy="2517775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9249" name="Line 38">
            <a:extLst>
              <a:ext uri="{FF2B5EF4-FFF2-40B4-BE49-F238E27FC236}">
                <a16:creationId xmlns:a16="http://schemas.microsoft.com/office/drawing/2014/main" id="{49A35125-F0B8-450F-818C-1A37745C0535}"/>
              </a:ext>
            </a:extLst>
          </p:cNvPr>
          <p:cNvSpPr>
            <a:spLocks noChangeShapeType="1"/>
          </p:cNvSpPr>
          <p:nvPr/>
        </p:nvSpPr>
        <p:spPr bwMode="auto">
          <a:xfrm>
            <a:off x="1570038" y="1371600"/>
            <a:ext cx="1504950" cy="1588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9250" name="Line 39">
            <a:extLst>
              <a:ext uri="{FF2B5EF4-FFF2-40B4-BE49-F238E27FC236}">
                <a16:creationId xmlns:a16="http://schemas.microsoft.com/office/drawing/2014/main" id="{607F01E7-6149-4E20-A921-30D8760CA453}"/>
              </a:ext>
            </a:extLst>
          </p:cNvPr>
          <p:cNvSpPr>
            <a:spLocks noChangeShapeType="1"/>
          </p:cNvSpPr>
          <p:nvPr/>
        </p:nvSpPr>
        <p:spPr bwMode="auto">
          <a:xfrm>
            <a:off x="2265363" y="336550"/>
            <a:ext cx="809625" cy="1035050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9251" name="Line 40">
            <a:extLst>
              <a:ext uri="{FF2B5EF4-FFF2-40B4-BE49-F238E27FC236}">
                <a16:creationId xmlns:a16="http://schemas.microsoft.com/office/drawing/2014/main" id="{26C946F2-2A90-4907-898B-EA7199DF478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84263" y="336550"/>
            <a:ext cx="1181100" cy="522288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9252" name="Line 41">
            <a:extLst>
              <a:ext uri="{FF2B5EF4-FFF2-40B4-BE49-F238E27FC236}">
                <a16:creationId xmlns:a16="http://schemas.microsoft.com/office/drawing/2014/main" id="{7F9F9AA1-B2A2-4365-8B67-D1454C251681}"/>
              </a:ext>
            </a:extLst>
          </p:cNvPr>
          <p:cNvSpPr>
            <a:spLocks noChangeShapeType="1"/>
          </p:cNvSpPr>
          <p:nvPr/>
        </p:nvSpPr>
        <p:spPr bwMode="auto">
          <a:xfrm>
            <a:off x="1084263" y="858838"/>
            <a:ext cx="485775" cy="512762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9253" name="Line 42">
            <a:extLst>
              <a:ext uri="{FF2B5EF4-FFF2-40B4-BE49-F238E27FC236}">
                <a16:creationId xmlns:a16="http://schemas.microsoft.com/office/drawing/2014/main" id="{22A04823-79F1-467E-9727-6DDA0666EEE0}"/>
              </a:ext>
            </a:extLst>
          </p:cNvPr>
          <p:cNvSpPr>
            <a:spLocks noChangeShapeType="1"/>
          </p:cNvSpPr>
          <p:nvPr/>
        </p:nvSpPr>
        <p:spPr bwMode="auto">
          <a:xfrm>
            <a:off x="1084263" y="858838"/>
            <a:ext cx="1587" cy="2517775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9254" name="Line 43">
            <a:extLst>
              <a:ext uri="{FF2B5EF4-FFF2-40B4-BE49-F238E27FC236}">
                <a16:creationId xmlns:a16="http://schemas.microsoft.com/office/drawing/2014/main" id="{A11FD629-F464-40FA-BD3D-1509A01BB0C3}"/>
              </a:ext>
            </a:extLst>
          </p:cNvPr>
          <p:cNvSpPr>
            <a:spLocks noChangeShapeType="1"/>
          </p:cNvSpPr>
          <p:nvPr/>
        </p:nvSpPr>
        <p:spPr bwMode="auto">
          <a:xfrm>
            <a:off x="1570038" y="1371600"/>
            <a:ext cx="1587" cy="2517775"/>
          </a:xfrm>
          <a:prstGeom prst="line">
            <a:avLst/>
          </a:prstGeom>
          <a:noFill/>
          <a:ln w="2857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9255" name="Line 44">
            <a:extLst>
              <a:ext uri="{FF2B5EF4-FFF2-40B4-BE49-F238E27FC236}">
                <a16:creationId xmlns:a16="http://schemas.microsoft.com/office/drawing/2014/main" id="{85C9D94F-4FB1-426C-A58E-3F5217B4B657}"/>
              </a:ext>
            </a:extLst>
          </p:cNvPr>
          <p:cNvSpPr>
            <a:spLocks noChangeShapeType="1"/>
          </p:cNvSpPr>
          <p:nvPr/>
        </p:nvSpPr>
        <p:spPr bwMode="auto">
          <a:xfrm>
            <a:off x="2265363" y="336550"/>
            <a:ext cx="1587" cy="2527300"/>
          </a:xfrm>
          <a:prstGeom prst="line">
            <a:avLst/>
          </a:prstGeom>
          <a:noFill/>
          <a:ln w="12700">
            <a:solidFill>
              <a:srgbClr val="000080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9256" name="Oval 45">
            <a:extLst>
              <a:ext uri="{FF2B5EF4-FFF2-40B4-BE49-F238E27FC236}">
                <a16:creationId xmlns:a16="http://schemas.microsoft.com/office/drawing/2014/main" id="{93B5A05F-81D5-4EDB-9AFD-A94F516834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6313" y="317500"/>
            <a:ext cx="47625" cy="4762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sr-Latn-CS" altLang="sr-Latn-RS"/>
          </a:p>
        </p:txBody>
      </p:sp>
      <p:sp>
        <p:nvSpPr>
          <p:cNvPr id="9257" name="Oval 46">
            <a:extLst>
              <a:ext uri="{FF2B5EF4-FFF2-40B4-BE49-F238E27FC236}">
                <a16:creationId xmlns:a16="http://schemas.microsoft.com/office/drawing/2014/main" id="{243078B1-CE46-499D-8597-C67350454C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0988" y="1352550"/>
            <a:ext cx="47625" cy="4762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sr-Latn-CS" altLang="sr-Latn-RS"/>
          </a:p>
        </p:txBody>
      </p:sp>
      <p:sp>
        <p:nvSpPr>
          <p:cNvPr id="9258" name="Oval 47">
            <a:extLst>
              <a:ext uri="{FF2B5EF4-FFF2-40B4-BE49-F238E27FC236}">
                <a16:creationId xmlns:a16="http://schemas.microsoft.com/office/drawing/2014/main" id="{ED892C28-7296-4149-9B37-8203BB99CC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5213" y="839788"/>
            <a:ext cx="47625" cy="4762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sr-Latn-CS" altLang="sr-Latn-RS"/>
          </a:p>
        </p:txBody>
      </p:sp>
      <p:sp>
        <p:nvSpPr>
          <p:cNvPr id="9259" name="Oval 48">
            <a:extLst>
              <a:ext uri="{FF2B5EF4-FFF2-40B4-BE49-F238E27FC236}">
                <a16:creationId xmlns:a16="http://schemas.microsoft.com/office/drawing/2014/main" id="{3B41CE67-C244-4636-AC66-CF585A1080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0988" y="3870325"/>
            <a:ext cx="47625" cy="4762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sr-Latn-CS" altLang="sr-Latn-RS"/>
          </a:p>
        </p:txBody>
      </p:sp>
      <p:sp>
        <p:nvSpPr>
          <p:cNvPr id="9260" name="Oval 49">
            <a:extLst>
              <a:ext uri="{FF2B5EF4-FFF2-40B4-BE49-F238E27FC236}">
                <a16:creationId xmlns:a16="http://schemas.microsoft.com/office/drawing/2014/main" id="{065CAAB7-2708-45A9-A52E-C497F60E6B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5938" y="3870325"/>
            <a:ext cx="47625" cy="4762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sr-Latn-CS" altLang="sr-Latn-RS"/>
          </a:p>
        </p:txBody>
      </p:sp>
      <p:sp>
        <p:nvSpPr>
          <p:cNvPr id="9261" name="Oval 50">
            <a:extLst>
              <a:ext uri="{FF2B5EF4-FFF2-40B4-BE49-F238E27FC236}">
                <a16:creationId xmlns:a16="http://schemas.microsoft.com/office/drawing/2014/main" id="{9A80D4AC-28F7-4F11-8D8E-7C0D3AB178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6313" y="2844800"/>
            <a:ext cx="47625" cy="4762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sr-Latn-CS" altLang="sr-Latn-RS"/>
          </a:p>
        </p:txBody>
      </p:sp>
      <p:sp>
        <p:nvSpPr>
          <p:cNvPr id="9262" name="Oval 51">
            <a:extLst>
              <a:ext uri="{FF2B5EF4-FFF2-40B4-BE49-F238E27FC236}">
                <a16:creationId xmlns:a16="http://schemas.microsoft.com/office/drawing/2014/main" id="{BBDAEFA1-19FB-4A1F-B081-F792009090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5213" y="3357563"/>
            <a:ext cx="47625" cy="4762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sr-Latn-CS" altLang="sr-Latn-RS"/>
          </a:p>
        </p:txBody>
      </p:sp>
      <p:sp>
        <p:nvSpPr>
          <p:cNvPr id="9263" name="Oval 52">
            <a:extLst>
              <a:ext uri="{FF2B5EF4-FFF2-40B4-BE49-F238E27FC236}">
                <a16:creationId xmlns:a16="http://schemas.microsoft.com/office/drawing/2014/main" id="{51E3E12F-F7A4-46CF-81C5-002274CB0D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5938" y="1352550"/>
            <a:ext cx="47625" cy="4762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sr-Latn-CS" altLang="sr-Latn-RS"/>
          </a:p>
        </p:txBody>
      </p:sp>
      <p:sp>
        <p:nvSpPr>
          <p:cNvPr id="6198" name="Text Box 54">
            <a:extLst>
              <a:ext uri="{FF2B5EF4-FFF2-40B4-BE49-F238E27FC236}">
                <a16:creationId xmlns:a16="http://schemas.microsoft.com/office/drawing/2014/main" id="{07ABB423-3B07-4942-94B6-7C10DD1E13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775" y="4365625"/>
            <a:ext cx="3194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b="1"/>
              <a:t>uspravna prizma</a:t>
            </a:r>
          </a:p>
        </p:txBody>
      </p:sp>
      <p:sp>
        <p:nvSpPr>
          <p:cNvPr id="6199" name="Text Box 55">
            <a:extLst>
              <a:ext uri="{FF2B5EF4-FFF2-40B4-BE49-F238E27FC236}">
                <a16:creationId xmlns:a16="http://schemas.microsoft.com/office/drawing/2014/main" id="{72F78E64-479F-414D-9BE2-12F53A5611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5500" y="4427538"/>
            <a:ext cx="339248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b="1"/>
              <a:t>kosa prizma</a:t>
            </a:r>
          </a:p>
        </p:txBody>
      </p:sp>
      <p:sp>
        <p:nvSpPr>
          <p:cNvPr id="6200" name="Text Box 56">
            <a:extLst>
              <a:ext uri="{FF2B5EF4-FFF2-40B4-BE49-F238E27FC236}">
                <a16:creationId xmlns:a16="http://schemas.microsoft.com/office/drawing/2014/main" id="{A8E6FC96-2E9E-48C7-B40A-C29B6D78B8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438" y="5257800"/>
            <a:ext cx="37623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b="1">
                <a:solidFill>
                  <a:srgbClr val="FF0000"/>
                </a:solidFill>
              </a:rPr>
              <a:t>baze</a:t>
            </a:r>
            <a:r>
              <a:rPr lang="hr-HR" altLang="sr-Latn-RS" b="1"/>
              <a:t> su četverokuti -četverostrana prizma</a:t>
            </a:r>
          </a:p>
        </p:txBody>
      </p:sp>
      <p:sp>
        <p:nvSpPr>
          <p:cNvPr id="6202" name="Text Box 58">
            <a:extLst>
              <a:ext uri="{FF2B5EF4-FFF2-40B4-BE49-F238E27FC236}">
                <a16:creationId xmlns:a16="http://schemas.microsoft.com/office/drawing/2014/main" id="{BB914A12-C4B7-49B2-9082-196DF46244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6925" y="5257800"/>
            <a:ext cx="37623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b="1">
                <a:solidFill>
                  <a:srgbClr val="FF0000"/>
                </a:solidFill>
              </a:rPr>
              <a:t>baze</a:t>
            </a:r>
            <a:r>
              <a:rPr lang="hr-HR" altLang="sr-Latn-RS" b="1"/>
              <a:t> su četverokuti -četverostrana prizma</a:t>
            </a:r>
          </a:p>
        </p:txBody>
      </p:sp>
      <p:sp>
        <p:nvSpPr>
          <p:cNvPr id="6203" name="Text Box 59">
            <a:extLst>
              <a:ext uri="{FF2B5EF4-FFF2-40B4-BE49-F238E27FC236}">
                <a16:creationId xmlns:a16="http://schemas.microsoft.com/office/drawing/2014/main" id="{A67F0EEF-A7F2-4DD9-AA84-5DEDC5C8A6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4794250"/>
            <a:ext cx="35575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b="1"/>
              <a:t>ima 6 </a:t>
            </a:r>
            <a:r>
              <a:rPr lang="hr-HR" altLang="sr-Latn-RS" b="1">
                <a:solidFill>
                  <a:schemeClr val="hlink"/>
                </a:solidFill>
              </a:rPr>
              <a:t>strana</a:t>
            </a:r>
          </a:p>
        </p:txBody>
      </p:sp>
      <p:sp>
        <p:nvSpPr>
          <p:cNvPr id="6204" name="Text Box 60">
            <a:extLst>
              <a:ext uri="{FF2B5EF4-FFF2-40B4-BE49-F238E27FC236}">
                <a16:creationId xmlns:a16="http://schemas.microsoft.com/office/drawing/2014/main" id="{936C7166-565E-4957-A563-B80DDD8B01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6925" y="4891088"/>
            <a:ext cx="355758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b="1"/>
              <a:t>ima 6 </a:t>
            </a:r>
            <a:r>
              <a:rPr lang="hr-HR" altLang="sr-Latn-RS" b="1">
                <a:solidFill>
                  <a:schemeClr val="hlink"/>
                </a:solidFill>
              </a:rPr>
              <a:t>strana</a:t>
            </a:r>
          </a:p>
        </p:txBody>
      </p:sp>
      <p:sp>
        <p:nvSpPr>
          <p:cNvPr id="6205" name="Text Box 61">
            <a:extLst>
              <a:ext uri="{FF2B5EF4-FFF2-40B4-BE49-F238E27FC236}">
                <a16:creationId xmlns:a16="http://schemas.microsoft.com/office/drawing/2014/main" id="{939A77C0-E035-40B8-A72D-BB24F8A22E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438" y="5989638"/>
            <a:ext cx="34925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b="1">
                <a:solidFill>
                  <a:schemeClr val="accent2"/>
                </a:solidFill>
              </a:rPr>
              <a:t>pobočke</a:t>
            </a:r>
            <a:r>
              <a:rPr lang="hr-HR" altLang="sr-Latn-RS" b="1"/>
              <a:t> su pravokutnici </a:t>
            </a:r>
            <a:r>
              <a:rPr lang="hr-HR" altLang="sr-Latn-RS" b="1">
                <a:solidFill>
                  <a:schemeClr val="accent2"/>
                </a:solidFill>
              </a:rPr>
              <a:t>pobočje</a:t>
            </a:r>
            <a:r>
              <a:rPr lang="hr-HR" altLang="sr-Latn-RS" b="1"/>
              <a:t> čine 4 pravokutnika</a:t>
            </a:r>
          </a:p>
        </p:txBody>
      </p:sp>
      <p:sp>
        <p:nvSpPr>
          <p:cNvPr id="6206" name="Text Box 62">
            <a:extLst>
              <a:ext uri="{FF2B5EF4-FFF2-40B4-BE49-F238E27FC236}">
                <a16:creationId xmlns:a16="http://schemas.microsoft.com/office/drawing/2014/main" id="{F0C5D896-A4A4-4D54-A150-96768789B4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6925" y="5989638"/>
            <a:ext cx="37623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b="1">
                <a:solidFill>
                  <a:schemeClr val="accent2"/>
                </a:solidFill>
              </a:rPr>
              <a:t>pobočke</a:t>
            </a:r>
            <a:r>
              <a:rPr lang="hr-HR" altLang="sr-Latn-RS" b="1"/>
              <a:t> su paralelogrami </a:t>
            </a:r>
            <a:r>
              <a:rPr lang="hr-HR" altLang="sr-Latn-RS" b="1">
                <a:solidFill>
                  <a:schemeClr val="accent2"/>
                </a:solidFill>
              </a:rPr>
              <a:t>pobočje</a:t>
            </a:r>
            <a:r>
              <a:rPr lang="hr-HR" altLang="sr-Latn-RS" b="1"/>
              <a:t> čine 4 paralelograma</a:t>
            </a:r>
          </a:p>
        </p:txBody>
      </p:sp>
      <p:sp>
        <p:nvSpPr>
          <p:cNvPr id="6207" name="Freeform 63">
            <a:extLst>
              <a:ext uri="{FF2B5EF4-FFF2-40B4-BE49-F238E27FC236}">
                <a16:creationId xmlns:a16="http://schemas.microsoft.com/office/drawing/2014/main" id="{8D9CDEC6-F33C-40C6-9196-20970DA14E9D}"/>
              </a:ext>
            </a:extLst>
          </p:cNvPr>
          <p:cNvSpPr>
            <a:spLocks/>
          </p:cNvSpPr>
          <p:nvPr/>
        </p:nvSpPr>
        <p:spPr bwMode="auto">
          <a:xfrm>
            <a:off x="1062038" y="863600"/>
            <a:ext cx="539750" cy="3060700"/>
          </a:xfrm>
          <a:custGeom>
            <a:avLst/>
            <a:gdLst>
              <a:gd name="T0" fmla="*/ 0 w 340"/>
              <a:gd name="T1" fmla="*/ 0 h 1928"/>
              <a:gd name="T2" fmla="*/ 0 w 340"/>
              <a:gd name="T3" fmla="*/ 2147483647 h 1928"/>
              <a:gd name="T4" fmla="*/ 2147483647 w 340"/>
              <a:gd name="T5" fmla="*/ 2147483647 h 1928"/>
              <a:gd name="T6" fmla="*/ 2147483647 w 340"/>
              <a:gd name="T7" fmla="*/ 2147483647 h 1928"/>
              <a:gd name="T8" fmla="*/ 0 w 340"/>
              <a:gd name="T9" fmla="*/ 0 h 192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40"/>
              <a:gd name="T16" fmla="*/ 0 h 1928"/>
              <a:gd name="T17" fmla="*/ 340 w 340"/>
              <a:gd name="T18" fmla="*/ 1928 h 192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40" h="1928">
                <a:moveTo>
                  <a:pt x="0" y="0"/>
                </a:moveTo>
                <a:lnTo>
                  <a:pt x="0" y="1588"/>
                </a:lnTo>
                <a:lnTo>
                  <a:pt x="340" y="1928"/>
                </a:lnTo>
                <a:lnTo>
                  <a:pt x="312" y="31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alpha val="32156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6208" name="Freeform 64">
            <a:extLst>
              <a:ext uri="{FF2B5EF4-FFF2-40B4-BE49-F238E27FC236}">
                <a16:creationId xmlns:a16="http://schemas.microsoft.com/office/drawing/2014/main" id="{87C80DC4-6749-4451-A22A-9FB6634DDA43}"/>
              </a:ext>
            </a:extLst>
          </p:cNvPr>
          <p:cNvSpPr>
            <a:spLocks/>
          </p:cNvSpPr>
          <p:nvPr/>
        </p:nvSpPr>
        <p:spPr bwMode="auto">
          <a:xfrm>
            <a:off x="4841875" y="1042988"/>
            <a:ext cx="2251075" cy="2925762"/>
          </a:xfrm>
          <a:custGeom>
            <a:avLst/>
            <a:gdLst>
              <a:gd name="T0" fmla="*/ 2147483647 w 1418"/>
              <a:gd name="T1" fmla="*/ 0 h 1843"/>
              <a:gd name="T2" fmla="*/ 2147483647 w 1418"/>
              <a:gd name="T3" fmla="*/ 0 h 1843"/>
              <a:gd name="T4" fmla="*/ 2147483647 w 1418"/>
              <a:gd name="T5" fmla="*/ 2147483647 h 1843"/>
              <a:gd name="T6" fmla="*/ 0 w 1418"/>
              <a:gd name="T7" fmla="*/ 2147483647 h 1843"/>
              <a:gd name="T8" fmla="*/ 2147483647 w 1418"/>
              <a:gd name="T9" fmla="*/ 0 h 184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8"/>
              <a:gd name="T16" fmla="*/ 0 h 1843"/>
              <a:gd name="T17" fmla="*/ 1418 w 1418"/>
              <a:gd name="T18" fmla="*/ 1843 h 184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8" h="1843">
                <a:moveTo>
                  <a:pt x="482" y="0"/>
                </a:moveTo>
                <a:lnTo>
                  <a:pt x="1418" y="0"/>
                </a:lnTo>
                <a:lnTo>
                  <a:pt x="964" y="1843"/>
                </a:lnTo>
                <a:lnTo>
                  <a:pt x="0" y="1843"/>
                </a:lnTo>
                <a:lnTo>
                  <a:pt x="482" y="0"/>
                </a:lnTo>
                <a:close/>
              </a:path>
            </a:pathLst>
          </a:custGeom>
          <a:solidFill>
            <a:schemeClr val="accent2">
              <a:alpha val="25882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4.81481E-6 L 8.33333E-7 -0.3620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8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7.40741E-7 L 0.0783 -0.42639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00" y="-21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6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6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6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6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6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6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6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98" grpId="0"/>
      <p:bldP spid="6199" grpId="0"/>
      <p:bldP spid="6200" grpId="0"/>
      <p:bldP spid="6202" grpId="0"/>
      <p:bldP spid="6203" grpId="0"/>
      <p:bldP spid="6204" grpId="0"/>
      <p:bldP spid="6205" grpId="0"/>
      <p:bldP spid="620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3" name="Freeform 83">
            <a:extLst>
              <a:ext uri="{FF2B5EF4-FFF2-40B4-BE49-F238E27FC236}">
                <a16:creationId xmlns:a16="http://schemas.microsoft.com/office/drawing/2014/main" id="{E4699AED-7059-45C7-A6DA-2991713A94D3}"/>
              </a:ext>
            </a:extLst>
          </p:cNvPr>
          <p:cNvSpPr>
            <a:spLocks/>
          </p:cNvSpPr>
          <p:nvPr/>
        </p:nvSpPr>
        <p:spPr bwMode="auto">
          <a:xfrm>
            <a:off x="5078413" y="2601913"/>
            <a:ext cx="2362200" cy="947737"/>
          </a:xfrm>
          <a:custGeom>
            <a:avLst/>
            <a:gdLst>
              <a:gd name="T0" fmla="*/ 2147483647 w 1878"/>
              <a:gd name="T1" fmla="*/ 2147483647 h 742"/>
              <a:gd name="T2" fmla="*/ 2147483647 w 1878"/>
              <a:gd name="T3" fmla="*/ 2147483647 h 742"/>
              <a:gd name="T4" fmla="*/ 2147483647 w 1878"/>
              <a:gd name="T5" fmla="*/ 2147483647 h 742"/>
              <a:gd name="T6" fmla="*/ 2147483647 w 1878"/>
              <a:gd name="T7" fmla="*/ 2147483647 h 742"/>
              <a:gd name="T8" fmla="*/ 2147483647 w 1878"/>
              <a:gd name="T9" fmla="*/ 0 h 742"/>
              <a:gd name="T10" fmla="*/ 2147483647 w 1878"/>
              <a:gd name="T11" fmla="*/ 0 h 742"/>
              <a:gd name="T12" fmla="*/ 2147483647 w 1878"/>
              <a:gd name="T13" fmla="*/ 2147483647 h 742"/>
              <a:gd name="T14" fmla="*/ 0 w 1878"/>
              <a:gd name="T15" fmla="*/ 2147483647 h 742"/>
              <a:gd name="T16" fmla="*/ 2147483647 w 1878"/>
              <a:gd name="T17" fmla="*/ 2147483647 h 74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878"/>
              <a:gd name="T28" fmla="*/ 0 h 742"/>
              <a:gd name="T29" fmla="*/ 1878 w 1878"/>
              <a:gd name="T30" fmla="*/ 742 h 74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878" h="742">
                <a:moveTo>
                  <a:pt x="168" y="742"/>
                </a:moveTo>
                <a:lnTo>
                  <a:pt x="1146" y="742"/>
                </a:lnTo>
                <a:lnTo>
                  <a:pt x="1698" y="605"/>
                </a:lnTo>
                <a:lnTo>
                  <a:pt x="1878" y="167"/>
                </a:lnTo>
                <a:lnTo>
                  <a:pt x="1506" y="0"/>
                </a:lnTo>
                <a:lnTo>
                  <a:pt x="642" y="0"/>
                </a:lnTo>
                <a:lnTo>
                  <a:pt x="282" y="114"/>
                </a:lnTo>
                <a:lnTo>
                  <a:pt x="0" y="425"/>
                </a:lnTo>
                <a:lnTo>
                  <a:pt x="168" y="742"/>
                </a:lnTo>
                <a:close/>
              </a:path>
            </a:pathLst>
          </a:custGeom>
          <a:solidFill>
            <a:srgbClr val="800080">
              <a:alpha val="34901"/>
            </a:srgbClr>
          </a:solidFill>
          <a:ln w="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grpSp>
        <p:nvGrpSpPr>
          <p:cNvPr id="2" name="Group 39">
            <a:extLst>
              <a:ext uri="{FF2B5EF4-FFF2-40B4-BE49-F238E27FC236}">
                <a16:creationId xmlns:a16="http://schemas.microsoft.com/office/drawing/2014/main" id="{957E0114-B413-4C1F-9A26-20D2CD30B9E8}"/>
              </a:ext>
            </a:extLst>
          </p:cNvPr>
          <p:cNvGrpSpPr>
            <a:grpSpLocks/>
          </p:cNvGrpSpPr>
          <p:nvPr/>
        </p:nvGrpSpPr>
        <p:grpSpPr bwMode="auto">
          <a:xfrm>
            <a:off x="4976813" y="185738"/>
            <a:ext cx="2565400" cy="3465512"/>
            <a:chOff x="476" y="709"/>
            <a:chExt cx="2040" cy="2712"/>
          </a:xfrm>
        </p:grpSpPr>
        <p:sp>
          <p:nvSpPr>
            <p:cNvPr id="10280" name="AutoShape 40">
              <a:extLst>
                <a:ext uri="{FF2B5EF4-FFF2-40B4-BE49-F238E27FC236}">
                  <a16:creationId xmlns:a16="http://schemas.microsoft.com/office/drawing/2014/main" id="{C19EE5F7-339F-4960-B675-30B19AADAF3B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76" y="709"/>
              <a:ext cx="2040" cy="2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0281" name="Line 41">
              <a:extLst>
                <a:ext uri="{FF2B5EF4-FFF2-40B4-BE49-F238E27FC236}">
                  <a16:creationId xmlns:a16="http://schemas.microsoft.com/office/drawing/2014/main" id="{6A4862AC-53DC-4363-8692-40433B7E82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2" y="3331"/>
              <a:ext cx="978" cy="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0282" name="Line 42">
              <a:extLst>
                <a:ext uri="{FF2B5EF4-FFF2-40B4-BE49-F238E27FC236}">
                  <a16:creationId xmlns:a16="http://schemas.microsoft.com/office/drawing/2014/main" id="{7A0E3D0D-8DEC-45F0-BFE3-59F81A2D48F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00" y="3194"/>
              <a:ext cx="552" cy="137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0283" name="Line 43">
              <a:extLst>
                <a:ext uri="{FF2B5EF4-FFF2-40B4-BE49-F238E27FC236}">
                  <a16:creationId xmlns:a16="http://schemas.microsoft.com/office/drawing/2014/main" id="{B04845FB-17E1-4FD0-AAD4-18A88D14AB6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252" y="2756"/>
              <a:ext cx="180" cy="438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0284" name="Line 44">
              <a:extLst>
                <a:ext uri="{FF2B5EF4-FFF2-40B4-BE49-F238E27FC236}">
                  <a16:creationId xmlns:a16="http://schemas.microsoft.com/office/drawing/2014/main" id="{F88A50DB-9ABB-444A-9254-BAC824D9D3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0" y="2589"/>
              <a:ext cx="372" cy="167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0285" name="Line 45">
              <a:extLst>
                <a:ext uri="{FF2B5EF4-FFF2-40B4-BE49-F238E27FC236}">
                  <a16:creationId xmlns:a16="http://schemas.microsoft.com/office/drawing/2014/main" id="{87A57771-C601-43C5-BA61-BE0274CE93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96" y="2589"/>
              <a:ext cx="864" cy="1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0286" name="Line 46">
              <a:extLst>
                <a:ext uri="{FF2B5EF4-FFF2-40B4-BE49-F238E27FC236}">
                  <a16:creationId xmlns:a16="http://schemas.microsoft.com/office/drawing/2014/main" id="{AC5F7240-CEB4-4961-88F6-1B4EEC2539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36" y="2589"/>
              <a:ext cx="360" cy="114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0287" name="Line 47">
              <a:extLst>
                <a:ext uri="{FF2B5EF4-FFF2-40B4-BE49-F238E27FC236}">
                  <a16:creationId xmlns:a16="http://schemas.microsoft.com/office/drawing/2014/main" id="{8EC07312-7CD3-45F6-9820-7067B52DAD3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54" y="2703"/>
              <a:ext cx="282" cy="311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0288" name="Line 48">
              <a:extLst>
                <a:ext uri="{FF2B5EF4-FFF2-40B4-BE49-F238E27FC236}">
                  <a16:creationId xmlns:a16="http://schemas.microsoft.com/office/drawing/2014/main" id="{6309ABB0-C19B-4123-A376-51AA6E8B68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4" y="3014"/>
              <a:ext cx="168" cy="317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0289" name="Line 49">
              <a:extLst>
                <a:ext uri="{FF2B5EF4-FFF2-40B4-BE49-F238E27FC236}">
                  <a16:creationId xmlns:a16="http://schemas.microsoft.com/office/drawing/2014/main" id="{A01748E2-2D02-418F-85E1-0B13EDE263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00" y="1523"/>
              <a:ext cx="1" cy="1808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0290" name="Line 50">
              <a:extLst>
                <a:ext uri="{FF2B5EF4-FFF2-40B4-BE49-F238E27FC236}">
                  <a16:creationId xmlns:a16="http://schemas.microsoft.com/office/drawing/2014/main" id="{F51292E0-28F1-479C-A602-26F822D8D9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2" y="1523"/>
              <a:ext cx="978" cy="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0291" name="Line 51">
              <a:extLst>
                <a:ext uri="{FF2B5EF4-FFF2-40B4-BE49-F238E27FC236}">
                  <a16:creationId xmlns:a16="http://schemas.microsoft.com/office/drawing/2014/main" id="{631BC40F-5159-4A95-94CA-C4BB9471238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00" y="1386"/>
              <a:ext cx="552" cy="137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0292" name="Line 52">
              <a:extLst>
                <a:ext uri="{FF2B5EF4-FFF2-40B4-BE49-F238E27FC236}">
                  <a16:creationId xmlns:a16="http://schemas.microsoft.com/office/drawing/2014/main" id="{42EC2AFD-0309-4B6A-8656-DFF7EF5DA0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252" y="948"/>
              <a:ext cx="180" cy="438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0293" name="Line 53">
              <a:extLst>
                <a:ext uri="{FF2B5EF4-FFF2-40B4-BE49-F238E27FC236}">
                  <a16:creationId xmlns:a16="http://schemas.microsoft.com/office/drawing/2014/main" id="{C9A36063-4400-499E-8CF9-7692CE0388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0" y="781"/>
              <a:ext cx="372" cy="167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0294" name="Line 54">
              <a:extLst>
                <a:ext uri="{FF2B5EF4-FFF2-40B4-BE49-F238E27FC236}">
                  <a16:creationId xmlns:a16="http://schemas.microsoft.com/office/drawing/2014/main" id="{3C0BBCD4-A1F3-479B-AD11-505D893834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96" y="781"/>
              <a:ext cx="864" cy="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0295" name="Line 55">
              <a:extLst>
                <a:ext uri="{FF2B5EF4-FFF2-40B4-BE49-F238E27FC236}">
                  <a16:creationId xmlns:a16="http://schemas.microsoft.com/office/drawing/2014/main" id="{CC1ED66A-8158-4367-A192-A5725A476F2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36" y="781"/>
              <a:ext cx="360" cy="114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0296" name="Line 56">
              <a:extLst>
                <a:ext uri="{FF2B5EF4-FFF2-40B4-BE49-F238E27FC236}">
                  <a16:creationId xmlns:a16="http://schemas.microsoft.com/office/drawing/2014/main" id="{817DA68C-5C77-47B0-817C-9E8D620FC0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54" y="895"/>
              <a:ext cx="282" cy="31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0297" name="Line 57">
              <a:extLst>
                <a:ext uri="{FF2B5EF4-FFF2-40B4-BE49-F238E27FC236}">
                  <a16:creationId xmlns:a16="http://schemas.microsoft.com/office/drawing/2014/main" id="{E5242902-DCC1-456C-B574-0395331A3C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4" y="1206"/>
              <a:ext cx="168" cy="317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0298" name="Line 58">
              <a:extLst>
                <a:ext uri="{FF2B5EF4-FFF2-40B4-BE49-F238E27FC236}">
                  <a16:creationId xmlns:a16="http://schemas.microsoft.com/office/drawing/2014/main" id="{FD9F7FA4-349D-4DE2-BD89-BD5C5B06E0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4" y="1206"/>
              <a:ext cx="1" cy="1808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0299" name="Line 59">
              <a:extLst>
                <a:ext uri="{FF2B5EF4-FFF2-40B4-BE49-F238E27FC236}">
                  <a16:creationId xmlns:a16="http://schemas.microsoft.com/office/drawing/2014/main" id="{D1BEEAA0-E4F4-411C-879B-141CD3B63F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2" y="1523"/>
              <a:ext cx="1" cy="1808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0300" name="Line 60">
              <a:extLst>
                <a:ext uri="{FF2B5EF4-FFF2-40B4-BE49-F238E27FC236}">
                  <a16:creationId xmlns:a16="http://schemas.microsoft.com/office/drawing/2014/main" id="{E5ABB33E-BEEE-4A53-A39E-A195B7F35D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2" y="1386"/>
              <a:ext cx="1" cy="1808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0301" name="Line 61">
              <a:extLst>
                <a:ext uri="{FF2B5EF4-FFF2-40B4-BE49-F238E27FC236}">
                  <a16:creationId xmlns:a16="http://schemas.microsoft.com/office/drawing/2014/main" id="{A0D35CDD-7F34-40DA-AA84-37E5EA629A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2" y="948"/>
              <a:ext cx="1" cy="1808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0302" name="Line 62">
              <a:extLst>
                <a:ext uri="{FF2B5EF4-FFF2-40B4-BE49-F238E27FC236}">
                  <a16:creationId xmlns:a16="http://schemas.microsoft.com/office/drawing/2014/main" id="{6FBE1D70-596C-49BE-B3C4-086FF4C57A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0" y="781"/>
              <a:ext cx="1" cy="1808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0303" name="Line 63">
              <a:extLst>
                <a:ext uri="{FF2B5EF4-FFF2-40B4-BE49-F238E27FC236}">
                  <a16:creationId xmlns:a16="http://schemas.microsoft.com/office/drawing/2014/main" id="{1CF51D45-1152-42D7-AA8B-2DBAF68395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96" y="781"/>
              <a:ext cx="1" cy="1808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0304" name="Line 64">
              <a:extLst>
                <a:ext uri="{FF2B5EF4-FFF2-40B4-BE49-F238E27FC236}">
                  <a16:creationId xmlns:a16="http://schemas.microsoft.com/office/drawing/2014/main" id="{6AB7C190-8D15-4038-97A7-E925F0C2E9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6" y="895"/>
              <a:ext cx="1" cy="1808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0305" name="Oval 65">
              <a:extLst>
                <a:ext uri="{FF2B5EF4-FFF2-40B4-BE49-F238E27FC236}">
                  <a16:creationId xmlns:a16="http://schemas.microsoft.com/office/drawing/2014/main" id="{BA7F90D1-8AEF-400C-8C37-FA9DF27811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4" y="1511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10306" name="Oval 66">
              <a:extLst>
                <a:ext uri="{FF2B5EF4-FFF2-40B4-BE49-F238E27FC236}">
                  <a16:creationId xmlns:a16="http://schemas.microsoft.com/office/drawing/2014/main" id="{5B0E8E20-04E7-48D6-958E-3F65BB93EB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4" y="883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10307" name="Oval 67">
              <a:extLst>
                <a:ext uri="{FF2B5EF4-FFF2-40B4-BE49-F238E27FC236}">
                  <a16:creationId xmlns:a16="http://schemas.microsoft.com/office/drawing/2014/main" id="{5B165DC5-BE8A-49A1-ABF2-6CF1929B9C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4" y="769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10308" name="Oval 68">
              <a:extLst>
                <a:ext uri="{FF2B5EF4-FFF2-40B4-BE49-F238E27FC236}">
                  <a16:creationId xmlns:a16="http://schemas.microsoft.com/office/drawing/2014/main" id="{BA09CED7-5B1F-4DD9-AE88-72A9EE638E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8" y="769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10309" name="Oval 69">
              <a:extLst>
                <a:ext uri="{FF2B5EF4-FFF2-40B4-BE49-F238E27FC236}">
                  <a16:creationId xmlns:a16="http://schemas.microsoft.com/office/drawing/2014/main" id="{3C1AB3B3-9C46-49BD-8F0E-DDBDD7588C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0" y="93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10310" name="Oval 70">
              <a:extLst>
                <a:ext uri="{FF2B5EF4-FFF2-40B4-BE49-F238E27FC236}">
                  <a16:creationId xmlns:a16="http://schemas.microsoft.com/office/drawing/2014/main" id="{D29853F0-97C1-44E4-9967-697BCD3B75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0" y="1374"/>
              <a:ext cx="30" cy="29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10311" name="Oval 71">
              <a:extLst>
                <a:ext uri="{FF2B5EF4-FFF2-40B4-BE49-F238E27FC236}">
                  <a16:creationId xmlns:a16="http://schemas.microsoft.com/office/drawing/2014/main" id="{7EC17834-79F0-4452-A752-E739ACF43A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0" y="1511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10312" name="Oval 72">
              <a:extLst>
                <a:ext uri="{FF2B5EF4-FFF2-40B4-BE49-F238E27FC236}">
                  <a16:creationId xmlns:a16="http://schemas.microsoft.com/office/drawing/2014/main" id="{8581D870-955C-4C84-A2CF-768463E02D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" y="1194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10313" name="Oval 73">
              <a:extLst>
                <a:ext uri="{FF2B5EF4-FFF2-40B4-BE49-F238E27FC236}">
                  <a16:creationId xmlns:a16="http://schemas.microsoft.com/office/drawing/2014/main" id="{FF86E8FB-BC4C-48A6-BAD1-A1D0CEE503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0" y="3319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10314" name="Oval 74">
              <a:extLst>
                <a:ext uri="{FF2B5EF4-FFF2-40B4-BE49-F238E27FC236}">
                  <a16:creationId xmlns:a16="http://schemas.microsoft.com/office/drawing/2014/main" id="{A6E6DD41-AFB7-4F62-8A8B-C810593142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8" y="3319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10315" name="Oval 75">
              <a:extLst>
                <a:ext uri="{FF2B5EF4-FFF2-40B4-BE49-F238E27FC236}">
                  <a16:creationId xmlns:a16="http://schemas.microsoft.com/office/drawing/2014/main" id="{1AC2688C-192C-4409-804C-EB4EDE39BF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0" y="3182"/>
              <a:ext cx="30" cy="29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10316" name="Oval 76">
              <a:extLst>
                <a:ext uri="{FF2B5EF4-FFF2-40B4-BE49-F238E27FC236}">
                  <a16:creationId xmlns:a16="http://schemas.microsoft.com/office/drawing/2014/main" id="{C64AE1A7-2478-4FBA-AE71-D14BD34979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0" y="2744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10317" name="Oval 77">
              <a:extLst>
                <a:ext uri="{FF2B5EF4-FFF2-40B4-BE49-F238E27FC236}">
                  <a16:creationId xmlns:a16="http://schemas.microsoft.com/office/drawing/2014/main" id="{FDCF4DD4-FB9B-4970-8643-DA2F5C78D8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8" y="2577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10318" name="Oval 78">
              <a:extLst>
                <a:ext uri="{FF2B5EF4-FFF2-40B4-BE49-F238E27FC236}">
                  <a16:creationId xmlns:a16="http://schemas.microsoft.com/office/drawing/2014/main" id="{06AF7908-83CB-4992-9696-6FD7ED36AC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4" y="2577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10319" name="Oval 79">
              <a:extLst>
                <a:ext uri="{FF2B5EF4-FFF2-40B4-BE49-F238E27FC236}">
                  <a16:creationId xmlns:a16="http://schemas.microsoft.com/office/drawing/2014/main" id="{E513F5C7-0E50-4615-9C62-06C68BFEE7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4" y="2691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10320" name="Oval 80">
              <a:extLst>
                <a:ext uri="{FF2B5EF4-FFF2-40B4-BE49-F238E27FC236}">
                  <a16:creationId xmlns:a16="http://schemas.microsoft.com/office/drawing/2014/main" id="{BF07775C-E5D5-46B7-A59B-D5457294DE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" y="3002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10321" name="Oval 81">
              <a:extLst>
                <a:ext uri="{FF2B5EF4-FFF2-40B4-BE49-F238E27FC236}">
                  <a16:creationId xmlns:a16="http://schemas.microsoft.com/office/drawing/2014/main" id="{B949D5C3-C677-4B8D-BFBB-968F38ED4D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8" y="1511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</p:grpSp>
      <p:grpSp>
        <p:nvGrpSpPr>
          <p:cNvPr id="3" name="Group 4">
            <a:extLst>
              <a:ext uri="{FF2B5EF4-FFF2-40B4-BE49-F238E27FC236}">
                <a16:creationId xmlns:a16="http://schemas.microsoft.com/office/drawing/2014/main" id="{E1FAFAB2-2F85-4DA7-AFE9-73A6CADCF2B3}"/>
              </a:ext>
            </a:extLst>
          </p:cNvPr>
          <p:cNvGrpSpPr>
            <a:grpSpLocks/>
          </p:cNvGrpSpPr>
          <p:nvPr/>
        </p:nvGrpSpPr>
        <p:grpSpPr bwMode="auto">
          <a:xfrm>
            <a:off x="1016000" y="414338"/>
            <a:ext cx="1577975" cy="2505075"/>
            <a:chOff x="1890" y="843"/>
            <a:chExt cx="1980" cy="2634"/>
          </a:xfrm>
        </p:grpSpPr>
        <p:sp>
          <p:nvSpPr>
            <p:cNvPr id="10254" name="Line 5">
              <a:extLst>
                <a:ext uri="{FF2B5EF4-FFF2-40B4-BE49-F238E27FC236}">
                  <a16:creationId xmlns:a16="http://schemas.microsoft.com/office/drawing/2014/main" id="{567C407D-67A8-4FBC-B32B-DD16E400C7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48" y="921"/>
              <a:ext cx="1" cy="1700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0255" name="Oval 6">
              <a:extLst>
                <a:ext uri="{FF2B5EF4-FFF2-40B4-BE49-F238E27FC236}">
                  <a16:creationId xmlns:a16="http://schemas.microsoft.com/office/drawing/2014/main" id="{08ED8EA6-8865-4DC2-B914-493CAD5B28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36" y="2609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10256" name="AutoShape 7">
              <a:extLst>
                <a:ext uri="{FF2B5EF4-FFF2-40B4-BE49-F238E27FC236}">
                  <a16:creationId xmlns:a16="http://schemas.microsoft.com/office/drawing/2014/main" id="{30A63241-9AB7-44E1-BECC-D153E9FD2F9F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890" y="843"/>
              <a:ext cx="1980" cy="2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0257" name="Line 8">
              <a:extLst>
                <a:ext uri="{FF2B5EF4-FFF2-40B4-BE49-F238E27FC236}">
                  <a16:creationId xmlns:a16="http://schemas.microsoft.com/office/drawing/2014/main" id="{37E83D52-1E82-4499-9DEF-0616561944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12" y="3393"/>
              <a:ext cx="1026" cy="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0258" name="Line 9">
              <a:extLst>
                <a:ext uri="{FF2B5EF4-FFF2-40B4-BE49-F238E27FC236}">
                  <a16:creationId xmlns:a16="http://schemas.microsoft.com/office/drawing/2014/main" id="{A0477889-8B0D-4AB8-95C6-8BE6ADA86AE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38" y="2944"/>
              <a:ext cx="342" cy="449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0259" name="Line 10">
              <a:extLst>
                <a:ext uri="{FF2B5EF4-FFF2-40B4-BE49-F238E27FC236}">
                  <a16:creationId xmlns:a16="http://schemas.microsoft.com/office/drawing/2014/main" id="{D2A649CE-D564-408F-80D3-85CC85A5B0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48" y="2621"/>
              <a:ext cx="732" cy="323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0260" name="Line 11">
              <a:extLst>
                <a:ext uri="{FF2B5EF4-FFF2-40B4-BE49-F238E27FC236}">
                  <a16:creationId xmlns:a16="http://schemas.microsoft.com/office/drawing/2014/main" id="{EE7AAF17-9595-48E2-B900-6CB8E9BCB0B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68" y="2621"/>
              <a:ext cx="1080" cy="407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0261" name="Line 12">
              <a:extLst>
                <a:ext uri="{FF2B5EF4-FFF2-40B4-BE49-F238E27FC236}">
                  <a16:creationId xmlns:a16="http://schemas.microsoft.com/office/drawing/2014/main" id="{F910E962-7FB6-44B6-86D8-CFFFB98FE8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3028"/>
              <a:ext cx="444" cy="365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0262" name="Line 13">
              <a:extLst>
                <a:ext uri="{FF2B5EF4-FFF2-40B4-BE49-F238E27FC236}">
                  <a16:creationId xmlns:a16="http://schemas.microsoft.com/office/drawing/2014/main" id="{62D33A90-FE08-4E1D-8B67-B7A9716C67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38" y="1699"/>
              <a:ext cx="1" cy="1694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0263" name="Line 14">
              <a:extLst>
                <a:ext uri="{FF2B5EF4-FFF2-40B4-BE49-F238E27FC236}">
                  <a16:creationId xmlns:a16="http://schemas.microsoft.com/office/drawing/2014/main" id="{C8A5E16B-FC2D-4A42-9628-E9C1C42E92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12" y="1699"/>
              <a:ext cx="1026" cy="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0264" name="Line 15">
              <a:extLst>
                <a:ext uri="{FF2B5EF4-FFF2-40B4-BE49-F238E27FC236}">
                  <a16:creationId xmlns:a16="http://schemas.microsoft.com/office/drawing/2014/main" id="{14592626-7692-42FF-BE7F-C818B54610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38" y="1244"/>
              <a:ext cx="342" cy="455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0265" name="Line 16">
              <a:extLst>
                <a:ext uri="{FF2B5EF4-FFF2-40B4-BE49-F238E27FC236}">
                  <a16:creationId xmlns:a16="http://schemas.microsoft.com/office/drawing/2014/main" id="{886368C1-568B-4DD6-BFBD-F65203258F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48" y="921"/>
              <a:ext cx="732" cy="323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0266" name="Line 17">
              <a:extLst>
                <a:ext uri="{FF2B5EF4-FFF2-40B4-BE49-F238E27FC236}">
                  <a16:creationId xmlns:a16="http://schemas.microsoft.com/office/drawing/2014/main" id="{EFE00919-FE64-477D-AC7D-9E744D7EF9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68" y="921"/>
              <a:ext cx="1080" cy="407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0267" name="Line 18">
              <a:extLst>
                <a:ext uri="{FF2B5EF4-FFF2-40B4-BE49-F238E27FC236}">
                  <a16:creationId xmlns:a16="http://schemas.microsoft.com/office/drawing/2014/main" id="{6231F4F7-FFDA-479C-B3CB-D5154876E3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1328"/>
              <a:ext cx="444" cy="37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0268" name="Line 19">
              <a:extLst>
                <a:ext uri="{FF2B5EF4-FFF2-40B4-BE49-F238E27FC236}">
                  <a16:creationId xmlns:a16="http://schemas.microsoft.com/office/drawing/2014/main" id="{B127935B-1FC5-44EF-AD58-E42E6F43CA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80" y="1244"/>
              <a:ext cx="1" cy="1700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0269" name="Line 20">
              <a:extLst>
                <a:ext uri="{FF2B5EF4-FFF2-40B4-BE49-F238E27FC236}">
                  <a16:creationId xmlns:a16="http://schemas.microsoft.com/office/drawing/2014/main" id="{BCE9D6DC-D4F8-4339-8FA6-552B324D39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12" y="1699"/>
              <a:ext cx="1" cy="1694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0270" name="Line 21">
              <a:extLst>
                <a:ext uri="{FF2B5EF4-FFF2-40B4-BE49-F238E27FC236}">
                  <a16:creationId xmlns:a16="http://schemas.microsoft.com/office/drawing/2014/main" id="{7F9D9E14-391F-42C5-9E07-9FD96B5357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1328"/>
              <a:ext cx="1" cy="1700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0271" name="Oval 22">
              <a:extLst>
                <a:ext uri="{FF2B5EF4-FFF2-40B4-BE49-F238E27FC236}">
                  <a16:creationId xmlns:a16="http://schemas.microsoft.com/office/drawing/2014/main" id="{B3D5112D-5D59-44C7-8021-F33BC2E9CE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36" y="909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10272" name="Oval 23">
              <a:extLst>
                <a:ext uri="{FF2B5EF4-FFF2-40B4-BE49-F238E27FC236}">
                  <a16:creationId xmlns:a16="http://schemas.microsoft.com/office/drawing/2014/main" id="{B73824A9-0BB3-4E55-A990-58B4F6E311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6" y="131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10273" name="Oval 24">
              <a:extLst>
                <a:ext uri="{FF2B5EF4-FFF2-40B4-BE49-F238E27FC236}">
                  <a16:creationId xmlns:a16="http://schemas.microsoft.com/office/drawing/2014/main" id="{99859F57-AE23-4C16-B894-E26ECDC22C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1687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10274" name="Oval 25">
              <a:extLst>
                <a:ext uri="{FF2B5EF4-FFF2-40B4-BE49-F238E27FC236}">
                  <a16:creationId xmlns:a16="http://schemas.microsoft.com/office/drawing/2014/main" id="{F613B3E1-21E8-433D-B5DE-F7A09543EC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8" y="1232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10275" name="Oval 26">
              <a:extLst>
                <a:ext uri="{FF2B5EF4-FFF2-40B4-BE49-F238E27FC236}">
                  <a16:creationId xmlns:a16="http://schemas.microsoft.com/office/drawing/2014/main" id="{553EA5F1-C8B5-4C58-9247-3E7FE60024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3381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10276" name="Oval 27">
              <a:extLst>
                <a:ext uri="{FF2B5EF4-FFF2-40B4-BE49-F238E27FC236}">
                  <a16:creationId xmlns:a16="http://schemas.microsoft.com/office/drawing/2014/main" id="{F8363F97-D7BC-48AE-AAA1-2FE42D9552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6" y="3381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6" name="Oval 28">
              <a:extLst>
                <a:ext uri="{FF2B5EF4-FFF2-40B4-BE49-F238E27FC236}">
                  <a16:creationId xmlns:a16="http://schemas.microsoft.com/office/drawing/2014/main" id="{14074745-90E6-485A-B7A5-0FA0436250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8" y="2932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7" name="Oval 29">
              <a:extLst>
                <a:ext uri="{FF2B5EF4-FFF2-40B4-BE49-F238E27FC236}">
                  <a16:creationId xmlns:a16="http://schemas.microsoft.com/office/drawing/2014/main" id="{4F5091A6-FF1D-4318-9C46-CD94C0C5CA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6" y="301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10279" name="Oval 30">
              <a:extLst>
                <a:ext uri="{FF2B5EF4-FFF2-40B4-BE49-F238E27FC236}">
                  <a16:creationId xmlns:a16="http://schemas.microsoft.com/office/drawing/2014/main" id="{49B99194-3710-4279-9DC0-2DDFE87465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6" y="1687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</p:grpSp>
      <p:grpSp>
        <p:nvGrpSpPr>
          <p:cNvPr id="4" name="Group 31">
            <a:extLst>
              <a:ext uri="{FF2B5EF4-FFF2-40B4-BE49-F238E27FC236}">
                <a16:creationId xmlns:a16="http://schemas.microsoft.com/office/drawing/2014/main" id="{7B2D252B-E71D-4E6B-88BB-18877F71287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016000" y="2035175"/>
            <a:ext cx="1566863" cy="873125"/>
            <a:chOff x="3266" y="754"/>
            <a:chExt cx="1962" cy="918"/>
          </a:xfrm>
        </p:grpSpPr>
        <p:sp>
          <p:nvSpPr>
            <p:cNvPr id="10252" name="AutoShape 32">
              <a:extLst>
                <a:ext uri="{FF2B5EF4-FFF2-40B4-BE49-F238E27FC236}">
                  <a16:creationId xmlns:a16="http://schemas.microsoft.com/office/drawing/2014/main" id="{681939FD-AB34-4EA0-9F12-9D61104B6B2D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266" y="754"/>
              <a:ext cx="1962" cy="9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0253" name="Freeform 33">
              <a:extLst>
                <a:ext uri="{FF2B5EF4-FFF2-40B4-BE49-F238E27FC236}">
                  <a16:creationId xmlns:a16="http://schemas.microsoft.com/office/drawing/2014/main" id="{15098D33-B8A7-43D2-9F82-848EC7441607}"/>
                </a:ext>
              </a:extLst>
            </p:cNvPr>
            <p:cNvSpPr>
              <a:spLocks/>
            </p:cNvSpPr>
            <p:nvPr/>
          </p:nvSpPr>
          <p:spPr bwMode="auto">
            <a:xfrm>
              <a:off x="3338" y="826"/>
              <a:ext cx="1812" cy="780"/>
            </a:xfrm>
            <a:custGeom>
              <a:avLst/>
              <a:gdLst>
                <a:gd name="T0" fmla="*/ 444 w 1812"/>
                <a:gd name="T1" fmla="*/ 780 h 780"/>
                <a:gd name="T2" fmla="*/ 1470 w 1812"/>
                <a:gd name="T3" fmla="*/ 780 h 780"/>
                <a:gd name="T4" fmla="*/ 1812 w 1812"/>
                <a:gd name="T5" fmla="*/ 324 h 780"/>
                <a:gd name="T6" fmla="*/ 1080 w 1812"/>
                <a:gd name="T7" fmla="*/ 0 h 780"/>
                <a:gd name="T8" fmla="*/ 0 w 1812"/>
                <a:gd name="T9" fmla="*/ 408 h 780"/>
                <a:gd name="T10" fmla="*/ 444 w 1812"/>
                <a:gd name="T11" fmla="*/ 780 h 78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812"/>
                <a:gd name="T19" fmla="*/ 0 h 780"/>
                <a:gd name="T20" fmla="*/ 1812 w 1812"/>
                <a:gd name="T21" fmla="*/ 780 h 78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812" h="780">
                  <a:moveTo>
                    <a:pt x="444" y="780"/>
                  </a:moveTo>
                  <a:lnTo>
                    <a:pt x="1470" y="780"/>
                  </a:lnTo>
                  <a:lnTo>
                    <a:pt x="1812" y="324"/>
                  </a:lnTo>
                  <a:lnTo>
                    <a:pt x="1080" y="0"/>
                  </a:lnTo>
                  <a:lnTo>
                    <a:pt x="0" y="408"/>
                  </a:lnTo>
                  <a:lnTo>
                    <a:pt x="444" y="780"/>
                  </a:lnTo>
                  <a:close/>
                </a:path>
              </a:pathLst>
            </a:custGeom>
            <a:solidFill>
              <a:srgbClr val="008000">
                <a:alpha val="34901"/>
              </a:srgbClr>
            </a:solidFill>
            <a:ln w="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</p:grpSp>
      <p:grpSp>
        <p:nvGrpSpPr>
          <p:cNvPr id="5" name="Group 34">
            <a:extLst>
              <a:ext uri="{FF2B5EF4-FFF2-40B4-BE49-F238E27FC236}">
                <a16:creationId xmlns:a16="http://schemas.microsoft.com/office/drawing/2014/main" id="{41E6BF35-4B6B-4017-BA00-B5AE25B6781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998538" y="2035175"/>
            <a:ext cx="1566862" cy="873125"/>
            <a:chOff x="3266" y="754"/>
            <a:chExt cx="1962" cy="918"/>
          </a:xfrm>
        </p:grpSpPr>
        <p:sp>
          <p:nvSpPr>
            <p:cNvPr id="10250" name="AutoShape 35">
              <a:extLst>
                <a:ext uri="{FF2B5EF4-FFF2-40B4-BE49-F238E27FC236}">
                  <a16:creationId xmlns:a16="http://schemas.microsoft.com/office/drawing/2014/main" id="{6176008D-FC8D-485C-8D2C-9C23C4428DD5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3266" y="754"/>
              <a:ext cx="1962" cy="9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0251" name="Freeform 36">
              <a:extLst>
                <a:ext uri="{FF2B5EF4-FFF2-40B4-BE49-F238E27FC236}">
                  <a16:creationId xmlns:a16="http://schemas.microsoft.com/office/drawing/2014/main" id="{E2BF0C31-E59D-4A8A-991D-71BDC9B16548}"/>
                </a:ext>
              </a:extLst>
            </p:cNvPr>
            <p:cNvSpPr>
              <a:spLocks/>
            </p:cNvSpPr>
            <p:nvPr/>
          </p:nvSpPr>
          <p:spPr bwMode="auto">
            <a:xfrm>
              <a:off x="3338" y="826"/>
              <a:ext cx="1812" cy="780"/>
            </a:xfrm>
            <a:custGeom>
              <a:avLst/>
              <a:gdLst>
                <a:gd name="T0" fmla="*/ 444 w 1812"/>
                <a:gd name="T1" fmla="*/ 780 h 780"/>
                <a:gd name="T2" fmla="*/ 1470 w 1812"/>
                <a:gd name="T3" fmla="*/ 780 h 780"/>
                <a:gd name="T4" fmla="*/ 1812 w 1812"/>
                <a:gd name="T5" fmla="*/ 324 h 780"/>
                <a:gd name="T6" fmla="*/ 1080 w 1812"/>
                <a:gd name="T7" fmla="*/ 0 h 780"/>
                <a:gd name="T8" fmla="*/ 0 w 1812"/>
                <a:gd name="T9" fmla="*/ 408 h 780"/>
                <a:gd name="T10" fmla="*/ 444 w 1812"/>
                <a:gd name="T11" fmla="*/ 780 h 78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812"/>
                <a:gd name="T19" fmla="*/ 0 h 780"/>
                <a:gd name="T20" fmla="*/ 1812 w 1812"/>
                <a:gd name="T21" fmla="*/ 780 h 78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812" h="780">
                  <a:moveTo>
                    <a:pt x="444" y="780"/>
                  </a:moveTo>
                  <a:lnTo>
                    <a:pt x="1470" y="780"/>
                  </a:lnTo>
                  <a:lnTo>
                    <a:pt x="1812" y="324"/>
                  </a:lnTo>
                  <a:lnTo>
                    <a:pt x="1080" y="0"/>
                  </a:lnTo>
                  <a:lnTo>
                    <a:pt x="0" y="408"/>
                  </a:lnTo>
                  <a:lnTo>
                    <a:pt x="444" y="780"/>
                  </a:lnTo>
                  <a:close/>
                </a:path>
              </a:pathLst>
            </a:custGeom>
            <a:solidFill>
              <a:srgbClr val="008000">
                <a:alpha val="34901"/>
              </a:srgbClr>
            </a:solidFill>
            <a:ln w="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hr-HR"/>
            </a:p>
          </p:txBody>
        </p:sp>
      </p:grpSp>
      <p:sp>
        <p:nvSpPr>
          <p:cNvPr id="10277" name="Text Box 37">
            <a:extLst>
              <a:ext uri="{FF2B5EF4-FFF2-40B4-BE49-F238E27FC236}">
                <a16:creationId xmlns:a16="http://schemas.microsoft.com/office/drawing/2014/main" id="{0966D8C2-02B1-442C-AA30-E8C8923D0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713" y="4283075"/>
            <a:ext cx="3419475" cy="215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b="1"/>
              <a:t>uspravna prizma </a:t>
            </a:r>
          </a:p>
          <a:p>
            <a:pPr eaLnBrk="1" hangingPunct="1">
              <a:spcBef>
                <a:spcPct val="50000"/>
              </a:spcBef>
            </a:pPr>
            <a:r>
              <a:rPr lang="hr-HR" altLang="sr-Latn-RS" b="1"/>
              <a:t>ograničena sa 7 strana</a:t>
            </a:r>
          </a:p>
          <a:p>
            <a:pPr eaLnBrk="1" hangingPunct="1">
              <a:spcBef>
                <a:spcPct val="50000"/>
              </a:spcBef>
            </a:pPr>
            <a:r>
              <a:rPr lang="hr-HR" altLang="sr-Latn-RS" b="1"/>
              <a:t>baze su peterokuti – peterostrana prizma</a:t>
            </a:r>
          </a:p>
          <a:p>
            <a:pPr eaLnBrk="1" hangingPunct="1">
              <a:spcBef>
                <a:spcPct val="50000"/>
              </a:spcBef>
            </a:pPr>
            <a:r>
              <a:rPr lang="hr-HR" altLang="sr-Latn-RS" b="1"/>
              <a:t>pobočke su pravokutnici   pobočje čine 5 pravokutnika </a:t>
            </a:r>
          </a:p>
        </p:txBody>
      </p:sp>
      <p:sp>
        <p:nvSpPr>
          <p:cNvPr id="10278" name="Freeform 38">
            <a:extLst>
              <a:ext uri="{FF2B5EF4-FFF2-40B4-BE49-F238E27FC236}">
                <a16:creationId xmlns:a16="http://schemas.microsoft.com/office/drawing/2014/main" id="{BE4E9C6F-C120-4748-B93D-E9228295C6B5}"/>
              </a:ext>
            </a:extLst>
          </p:cNvPr>
          <p:cNvSpPr>
            <a:spLocks/>
          </p:cNvSpPr>
          <p:nvPr/>
        </p:nvSpPr>
        <p:spPr bwMode="auto">
          <a:xfrm>
            <a:off x="5067300" y="2573338"/>
            <a:ext cx="2362200" cy="947737"/>
          </a:xfrm>
          <a:custGeom>
            <a:avLst/>
            <a:gdLst>
              <a:gd name="T0" fmla="*/ 2147483647 w 1878"/>
              <a:gd name="T1" fmla="*/ 2147483647 h 742"/>
              <a:gd name="T2" fmla="*/ 2147483647 w 1878"/>
              <a:gd name="T3" fmla="*/ 2147483647 h 742"/>
              <a:gd name="T4" fmla="*/ 2147483647 w 1878"/>
              <a:gd name="T5" fmla="*/ 2147483647 h 742"/>
              <a:gd name="T6" fmla="*/ 2147483647 w 1878"/>
              <a:gd name="T7" fmla="*/ 2147483647 h 742"/>
              <a:gd name="T8" fmla="*/ 2147483647 w 1878"/>
              <a:gd name="T9" fmla="*/ 0 h 742"/>
              <a:gd name="T10" fmla="*/ 2147483647 w 1878"/>
              <a:gd name="T11" fmla="*/ 0 h 742"/>
              <a:gd name="T12" fmla="*/ 2147483647 w 1878"/>
              <a:gd name="T13" fmla="*/ 2147483647 h 742"/>
              <a:gd name="T14" fmla="*/ 0 w 1878"/>
              <a:gd name="T15" fmla="*/ 2147483647 h 742"/>
              <a:gd name="T16" fmla="*/ 2147483647 w 1878"/>
              <a:gd name="T17" fmla="*/ 2147483647 h 74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878"/>
              <a:gd name="T28" fmla="*/ 0 h 742"/>
              <a:gd name="T29" fmla="*/ 1878 w 1878"/>
              <a:gd name="T30" fmla="*/ 742 h 74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878" h="742">
                <a:moveTo>
                  <a:pt x="168" y="742"/>
                </a:moveTo>
                <a:lnTo>
                  <a:pt x="1146" y="742"/>
                </a:lnTo>
                <a:lnTo>
                  <a:pt x="1698" y="605"/>
                </a:lnTo>
                <a:lnTo>
                  <a:pt x="1878" y="167"/>
                </a:lnTo>
                <a:lnTo>
                  <a:pt x="1506" y="0"/>
                </a:lnTo>
                <a:lnTo>
                  <a:pt x="642" y="0"/>
                </a:lnTo>
                <a:lnTo>
                  <a:pt x="282" y="114"/>
                </a:lnTo>
                <a:lnTo>
                  <a:pt x="0" y="425"/>
                </a:lnTo>
                <a:lnTo>
                  <a:pt x="168" y="742"/>
                </a:lnTo>
                <a:close/>
              </a:path>
            </a:pathLst>
          </a:custGeom>
          <a:solidFill>
            <a:srgbClr val="800080">
              <a:alpha val="34901"/>
            </a:srgbClr>
          </a:solidFill>
          <a:ln w="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10322" name="Text Box 82">
            <a:extLst>
              <a:ext uri="{FF2B5EF4-FFF2-40B4-BE49-F238E27FC236}">
                <a16:creationId xmlns:a16="http://schemas.microsoft.com/office/drawing/2014/main" id="{4892A604-A32B-4CD1-ABDB-C7569A38EB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4575" y="4262438"/>
            <a:ext cx="3419475" cy="2154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b="1"/>
              <a:t>uspravna prizma </a:t>
            </a:r>
          </a:p>
          <a:p>
            <a:pPr eaLnBrk="1" hangingPunct="1">
              <a:spcBef>
                <a:spcPct val="50000"/>
              </a:spcBef>
            </a:pPr>
            <a:r>
              <a:rPr lang="hr-HR" altLang="sr-Latn-RS" b="1"/>
              <a:t>ograničena sa 10 strana</a:t>
            </a:r>
          </a:p>
          <a:p>
            <a:pPr eaLnBrk="1" hangingPunct="1">
              <a:spcBef>
                <a:spcPct val="50000"/>
              </a:spcBef>
            </a:pPr>
            <a:r>
              <a:rPr lang="hr-HR" altLang="sr-Latn-RS" b="1"/>
              <a:t>baze su osmerokuti – osmerostrana prizma</a:t>
            </a:r>
          </a:p>
          <a:p>
            <a:pPr eaLnBrk="1" hangingPunct="1">
              <a:spcBef>
                <a:spcPct val="50000"/>
              </a:spcBef>
            </a:pPr>
            <a:r>
              <a:rPr lang="hr-HR" altLang="sr-Latn-RS" b="1"/>
              <a:t>pobočke su pravokutnici   pobočje čine 8 pravokutnika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7.40741E-7 L -0.00087 -0.23704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" y="-11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2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2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2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0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0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96296E-6 L 0.00139 -0.33379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102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-16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0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03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03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03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18">
            <a:extLst>
              <a:ext uri="{FF2B5EF4-FFF2-40B4-BE49-F238E27FC236}">
                <a16:creationId xmlns:a16="http://schemas.microsoft.com/office/drawing/2014/main" id="{E7AA39E5-C350-4E56-8FF4-959CBEC9B8D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44525" y="3573463"/>
            <a:ext cx="3228975" cy="1457325"/>
            <a:chOff x="1863" y="1701"/>
            <a:chExt cx="2034" cy="918"/>
          </a:xfrm>
        </p:grpSpPr>
        <p:sp>
          <p:nvSpPr>
            <p:cNvPr id="11311" name="AutoShape 119">
              <a:extLst>
                <a:ext uri="{FF2B5EF4-FFF2-40B4-BE49-F238E27FC236}">
                  <a16:creationId xmlns:a16="http://schemas.microsoft.com/office/drawing/2014/main" id="{A5468F9A-ECBF-483A-A43D-FD048EEB106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863" y="1701"/>
              <a:ext cx="2034" cy="9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1312" name="Freeform 120">
              <a:extLst>
                <a:ext uri="{FF2B5EF4-FFF2-40B4-BE49-F238E27FC236}">
                  <a16:creationId xmlns:a16="http://schemas.microsoft.com/office/drawing/2014/main" id="{9B6E9EBC-7864-4705-81CE-706D780F1D0A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5" y="1773"/>
              <a:ext cx="1890" cy="780"/>
            </a:xfrm>
            <a:custGeom>
              <a:avLst/>
              <a:gdLst>
                <a:gd name="T0" fmla="*/ 270 w 1890"/>
                <a:gd name="T1" fmla="*/ 780 h 780"/>
                <a:gd name="T2" fmla="*/ 1386 w 1890"/>
                <a:gd name="T3" fmla="*/ 780 h 780"/>
                <a:gd name="T4" fmla="*/ 1890 w 1890"/>
                <a:gd name="T5" fmla="*/ 372 h 780"/>
                <a:gd name="T6" fmla="*/ 1626 w 1890"/>
                <a:gd name="T7" fmla="*/ 0 h 780"/>
                <a:gd name="T8" fmla="*/ 594 w 1890"/>
                <a:gd name="T9" fmla="*/ 0 h 780"/>
                <a:gd name="T10" fmla="*/ 0 w 1890"/>
                <a:gd name="T11" fmla="*/ 450 h 780"/>
                <a:gd name="T12" fmla="*/ 270 w 1890"/>
                <a:gd name="T13" fmla="*/ 780 h 78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890"/>
                <a:gd name="T22" fmla="*/ 0 h 780"/>
                <a:gd name="T23" fmla="*/ 1890 w 1890"/>
                <a:gd name="T24" fmla="*/ 780 h 78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890" h="780">
                  <a:moveTo>
                    <a:pt x="270" y="780"/>
                  </a:moveTo>
                  <a:lnTo>
                    <a:pt x="1386" y="780"/>
                  </a:lnTo>
                  <a:lnTo>
                    <a:pt x="1890" y="372"/>
                  </a:lnTo>
                  <a:lnTo>
                    <a:pt x="1626" y="0"/>
                  </a:lnTo>
                  <a:lnTo>
                    <a:pt x="594" y="0"/>
                  </a:lnTo>
                  <a:lnTo>
                    <a:pt x="0" y="450"/>
                  </a:lnTo>
                  <a:lnTo>
                    <a:pt x="270" y="780"/>
                  </a:lnTo>
                  <a:close/>
                </a:path>
              </a:pathLst>
            </a:custGeom>
            <a:solidFill>
              <a:srgbClr val="0000FF">
                <a:alpha val="36078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</p:grpSp>
      <p:grpSp>
        <p:nvGrpSpPr>
          <p:cNvPr id="3" name="Group 74">
            <a:extLst>
              <a:ext uri="{FF2B5EF4-FFF2-40B4-BE49-F238E27FC236}">
                <a16:creationId xmlns:a16="http://schemas.microsoft.com/office/drawing/2014/main" id="{6D676AA2-E8D4-4CD4-92F0-7967F891BF6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54050" y="3576638"/>
            <a:ext cx="3228975" cy="1457325"/>
            <a:chOff x="1863" y="1701"/>
            <a:chExt cx="2034" cy="918"/>
          </a:xfrm>
        </p:grpSpPr>
        <p:sp>
          <p:nvSpPr>
            <p:cNvPr id="11309" name="Freeform 76">
              <a:extLst>
                <a:ext uri="{FF2B5EF4-FFF2-40B4-BE49-F238E27FC236}">
                  <a16:creationId xmlns:a16="http://schemas.microsoft.com/office/drawing/2014/main" id="{E50D7B1A-9741-41AF-8F4B-D9C4BFDFB28E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5" y="1773"/>
              <a:ext cx="1890" cy="780"/>
            </a:xfrm>
            <a:custGeom>
              <a:avLst/>
              <a:gdLst>
                <a:gd name="T0" fmla="*/ 270 w 1890"/>
                <a:gd name="T1" fmla="*/ 780 h 780"/>
                <a:gd name="T2" fmla="*/ 1386 w 1890"/>
                <a:gd name="T3" fmla="*/ 780 h 780"/>
                <a:gd name="T4" fmla="*/ 1890 w 1890"/>
                <a:gd name="T5" fmla="*/ 372 h 780"/>
                <a:gd name="T6" fmla="*/ 1626 w 1890"/>
                <a:gd name="T7" fmla="*/ 0 h 780"/>
                <a:gd name="T8" fmla="*/ 594 w 1890"/>
                <a:gd name="T9" fmla="*/ 0 h 780"/>
                <a:gd name="T10" fmla="*/ 0 w 1890"/>
                <a:gd name="T11" fmla="*/ 450 h 780"/>
                <a:gd name="T12" fmla="*/ 270 w 1890"/>
                <a:gd name="T13" fmla="*/ 780 h 78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890"/>
                <a:gd name="T22" fmla="*/ 0 h 780"/>
                <a:gd name="T23" fmla="*/ 1890 w 1890"/>
                <a:gd name="T24" fmla="*/ 780 h 78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890" h="780">
                  <a:moveTo>
                    <a:pt x="270" y="780"/>
                  </a:moveTo>
                  <a:lnTo>
                    <a:pt x="1386" y="780"/>
                  </a:lnTo>
                  <a:lnTo>
                    <a:pt x="1890" y="372"/>
                  </a:lnTo>
                  <a:lnTo>
                    <a:pt x="1626" y="0"/>
                  </a:lnTo>
                  <a:lnTo>
                    <a:pt x="594" y="0"/>
                  </a:lnTo>
                  <a:lnTo>
                    <a:pt x="0" y="450"/>
                  </a:lnTo>
                  <a:lnTo>
                    <a:pt x="270" y="780"/>
                  </a:lnTo>
                  <a:close/>
                </a:path>
              </a:pathLst>
            </a:custGeom>
            <a:solidFill>
              <a:srgbClr val="0000FF">
                <a:alpha val="36078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1310" name="AutoShape 75">
              <a:extLst>
                <a:ext uri="{FF2B5EF4-FFF2-40B4-BE49-F238E27FC236}">
                  <a16:creationId xmlns:a16="http://schemas.microsoft.com/office/drawing/2014/main" id="{82CA20EA-A68E-4AF1-831B-20A937B0489D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863" y="1701"/>
              <a:ext cx="2034" cy="9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</p:grpSp>
      <p:grpSp>
        <p:nvGrpSpPr>
          <p:cNvPr id="11268" name="Group 42">
            <a:extLst>
              <a:ext uri="{FF2B5EF4-FFF2-40B4-BE49-F238E27FC236}">
                <a16:creationId xmlns:a16="http://schemas.microsoft.com/office/drawing/2014/main" id="{72B3F02B-4F78-4A40-9490-ACA393FE2DF7}"/>
              </a:ext>
            </a:extLst>
          </p:cNvPr>
          <p:cNvGrpSpPr>
            <a:grpSpLocks/>
          </p:cNvGrpSpPr>
          <p:nvPr/>
        </p:nvGrpSpPr>
        <p:grpSpPr bwMode="auto">
          <a:xfrm>
            <a:off x="644525" y="900113"/>
            <a:ext cx="3257550" cy="4143375"/>
            <a:chOff x="1854" y="855"/>
            <a:chExt cx="2052" cy="2610"/>
          </a:xfrm>
        </p:grpSpPr>
        <p:sp>
          <p:nvSpPr>
            <p:cNvPr id="11278" name="AutoShape 43">
              <a:extLst>
                <a:ext uri="{FF2B5EF4-FFF2-40B4-BE49-F238E27FC236}">
                  <a16:creationId xmlns:a16="http://schemas.microsoft.com/office/drawing/2014/main" id="{6B9581C8-8436-4C99-B95A-817BD3AA9032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854" y="855"/>
              <a:ext cx="2052" cy="2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1279" name="Line 44">
              <a:extLst>
                <a:ext uri="{FF2B5EF4-FFF2-40B4-BE49-F238E27FC236}">
                  <a16:creationId xmlns:a16="http://schemas.microsoft.com/office/drawing/2014/main" id="{5CF52DFD-F8F6-4655-B828-2E185D4A70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2" y="3381"/>
              <a:ext cx="1116" cy="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1280" name="Line 45">
              <a:extLst>
                <a:ext uri="{FF2B5EF4-FFF2-40B4-BE49-F238E27FC236}">
                  <a16:creationId xmlns:a16="http://schemas.microsoft.com/office/drawing/2014/main" id="{7C46677F-0B63-4C89-96E0-D1B0AB46E1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18" y="2980"/>
              <a:ext cx="504" cy="40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1281" name="Line 46">
              <a:extLst>
                <a:ext uri="{FF2B5EF4-FFF2-40B4-BE49-F238E27FC236}">
                  <a16:creationId xmlns:a16="http://schemas.microsoft.com/office/drawing/2014/main" id="{EBD00635-8383-4AC4-9BEC-AAA6C3E8EB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58" y="2609"/>
              <a:ext cx="264" cy="371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1282" name="Line 47">
              <a:extLst>
                <a:ext uri="{FF2B5EF4-FFF2-40B4-BE49-F238E27FC236}">
                  <a16:creationId xmlns:a16="http://schemas.microsoft.com/office/drawing/2014/main" id="{F225F512-87F5-4F86-B46F-9ABF7280FE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6" y="2609"/>
              <a:ext cx="1032" cy="1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1283" name="Line 48">
              <a:extLst>
                <a:ext uri="{FF2B5EF4-FFF2-40B4-BE49-F238E27FC236}">
                  <a16:creationId xmlns:a16="http://schemas.microsoft.com/office/drawing/2014/main" id="{79771C38-110F-47CA-B9F3-9EAE802A9E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32" y="2609"/>
              <a:ext cx="594" cy="449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1284" name="Line 49">
              <a:extLst>
                <a:ext uri="{FF2B5EF4-FFF2-40B4-BE49-F238E27FC236}">
                  <a16:creationId xmlns:a16="http://schemas.microsoft.com/office/drawing/2014/main" id="{DCC3DB00-B808-4460-AD85-110BEF2075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32" y="3058"/>
              <a:ext cx="270" cy="323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1285" name="Line 50">
              <a:extLst>
                <a:ext uri="{FF2B5EF4-FFF2-40B4-BE49-F238E27FC236}">
                  <a16:creationId xmlns:a16="http://schemas.microsoft.com/office/drawing/2014/main" id="{47290759-FF13-4DB7-AF2E-E2AF240DB9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18" y="1711"/>
              <a:ext cx="1" cy="1670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1286" name="Line 51">
              <a:extLst>
                <a:ext uri="{FF2B5EF4-FFF2-40B4-BE49-F238E27FC236}">
                  <a16:creationId xmlns:a16="http://schemas.microsoft.com/office/drawing/2014/main" id="{8CAB672F-77C8-42AF-9537-2D05BF53EF1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18" y="1304"/>
              <a:ext cx="504" cy="407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1287" name="Line 52">
              <a:extLst>
                <a:ext uri="{FF2B5EF4-FFF2-40B4-BE49-F238E27FC236}">
                  <a16:creationId xmlns:a16="http://schemas.microsoft.com/office/drawing/2014/main" id="{B831EDFD-46C9-40DF-B3F9-72B736B7DA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58" y="933"/>
              <a:ext cx="264" cy="37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1288" name="Line 53">
              <a:extLst>
                <a:ext uri="{FF2B5EF4-FFF2-40B4-BE49-F238E27FC236}">
                  <a16:creationId xmlns:a16="http://schemas.microsoft.com/office/drawing/2014/main" id="{0CBE243F-729A-4283-9BC5-C1D5D60193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6" y="933"/>
              <a:ext cx="1032" cy="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1289" name="Line 54">
              <a:extLst>
                <a:ext uri="{FF2B5EF4-FFF2-40B4-BE49-F238E27FC236}">
                  <a16:creationId xmlns:a16="http://schemas.microsoft.com/office/drawing/2014/main" id="{B9090CC2-1036-4923-B345-A1C24E3D59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932" y="933"/>
              <a:ext cx="594" cy="449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1290" name="Line 55">
              <a:extLst>
                <a:ext uri="{FF2B5EF4-FFF2-40B4-BE49-F238E27FC236}">
                  <a16:creationId xmlns:a16="http://schemas.microsoft.com/office/drawing/2014/main" id="{4C7380DC-788F-45DC-B8BA-EF70D87AB2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32" y="1382"/>
              <a:ext cx="270" cy="329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1291" name="Line 56">
              <a:extLst>
                <a:ext uri="{FF2B5EF4-FFF2-40B4-BE49-F238E27FC236}">
                  <a16:creationId xmlns:a16="http://schemas.microsoft.com/office/drawing/2014/main" id="{E48B4D6F-D17E-4EDE-9B57-EF9E27F142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2" y="1711"/>
              <a:ext cx="1116" cy="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1292" name="Line 57">
              <a:extLst>
                <a:ext uri="{FF2B5EF4-FFF2-40B4-BE49-F238E27FC236}">
                  <a16:creationId xmlns:a16="http://schemas.microsoft.com/office/drawing/2014/main" id="{03308347-10CC-4B50-80FC-CCCB318272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32" y="1382"/>
              <a:ext cx="1" cy="1676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1293" name="Line 58">
              <a:extLst>
                <a:ext uri="{FF2B5EF4-FFF2-40B4-BE49-F238E27FC236}">
                  <a16:creationId xmlns:a16="http://schemas.microsoft.com/office/drawing/2014/main" id="{05F1130E-E5C6-4032-B538-AFA6C2CA71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2" y="1711"/>
              <a:ext cx="1" cy="1670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1294" name="Line 59">
              <a:extLst>
                <a:ext uri="{FF2B5EF4-FFF2-40B4-BE49-F238E27FC236}">
                  <a16:creationId xmlns:a16="http://schemas.microsoft.com/office/drawing/2014/main" id="{EF9E9B4F-8A77-4A4B-84C0-47DFEFD7E9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26" y="933"/>
              <a:ext cx="1" cy="1676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1295" name="Line 60">
              <a:extLst>
                <a:ext uri="{FF2B5EF4-FFF2-40B4-BE49-F238E27FC236}">
                  <a16:creationId xmlns:a16="http://schemas.microsoft.com/office/drawing/2014/main" id="{B23A4B30-B946-426A-9FF8-5F31CDF922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58" y="933"/>
              <a:ext cx="1" cy="1676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1296" name="Line 61">
              <a:extLst>
                <a:ext uri="{FF2B5EF4-FFF2-40B4-BE49-F238E27FC236}">
                  <a16:creationId xmlns:a16="http://schemas.microsoft.com/office/drawing/2014/main" id="{D2AC62C8-231B-4427-BF5D-BCC7C682E0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22" y="1304"/>
              <a:ext cx="1" cy="1676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1297" name="Oval 62">
              <a:extLst>
                <a:ext uri="{FF2B5EF4-FFF2-40B4-BE49-F238E27FC236}">
                  <a16:creationId xmlns:a16="http://schemas.microsoft.com/office/drawing/2014/main" id="{06C19072-A06E-4223-8B1F-B186EABFE4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0" y="1292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11298" name="Oval 63">
              <a:extLst>
                <a:ext uri="{FF2B5EF4-FFF2-40B4-BE49-F238E27FC236}">
                  <a16:creationId xmlns:a16="http://schemas.microsoft.com/office/drawing/2014/main" id="{6641A264-7CD3-4161-84CC-DFD487368D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46" y="921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11299" name="Oval 64">
              <a:extLst>
                <a:ext uri="{FF2B5EF4-FFF2-40B4-BE49-F238E27FC236}">
                  <a16:creationId xmlns:a16="http://schemas.microsoft.com/office/drawing/2014/main" id="{2F2049E6-91B2-423E-8F8B-465695F551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4" y="921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11300" name="Oval 65">
              <a:extLst>
                <a:ext uri="{FF2B5EF4-FFF2-40B4-BE49-F238E27FC236}">
                  <a16:creationId xmlns:a16="http://schemas.microsoft.com/office/drawing/2014/main" id="{1C230193-EE11-4B1B-9343-CC97E864D9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0" y="1699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11301" name="Oval 66">
              <a:extLst>
                <a:ext uri="{FF2B5EF4-FFF2-40B4-BE49-F238E27FC236}">
                  <a16:creationId xmlns:a16="http://schemas.microsoft.com/office/drawing/2014/main" id="{EE1517ED-857D-44E8-8121-BB3EEF79DB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1370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11302" name="Oval 67">
              <a:extLst>
                <a:ext uri="{FF2B5EF4-FFF2-40B4-BE49-F238E27FC236}">
                  <a16:creationId xmlns:a16="http://schemas.microsoft.com/office/drawing/2014/main" id="{95D4A754-8236-4A59-B61F-02BC70CD37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0" y="3369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11303" name="Oval 68">
              <a:extLst>
                <a:ext uri="{FF2B5EF4-FFF2-40B4-BE49-F238E27FC236}">
                  <a16:creationId xmlns:a16="http://schemas.microsoft.com/office/drawing/2014/main" id="{2B176A27-198A-4E02-974C-B7217C505E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6" y="3369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11304" name="Oval 69">
              <a:extLst>
                <a:ext uri="{FF2B5EF4-FFF2-40B4-BE49-F238E27FC236}">
                  <a16:creationId xmlns:a16="http://schemas.microsoft.com/office/drawing/2014/main" id="{B2AFFCEB-02E0-45B2-8D0A-AB9AAF1536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0" y="2968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11305" name="Oval 70">
              <a:extLst>
                <a:ext uri="{FF2B5EF4-FFF2-40B4-BE49-F238E27FC236}">
                  <a16:creationId xmlns:a16="http://schemas.microsoft.com/office/drawing/2014/main" id="{8CEAB3FA-E557-4C34-950C-9F91CFBEA1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46" y="2597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11306" name="Oval 71">
              <a:extLst>
                <a:ext uri="{FF2B5EF4-FFF2-40B4-BE49-F238E27FC236}">
                  <a16:creationId xmlns:a16="http://schemas.microsoft.com/office/drawing/2014/main" id="{593219DC-0E22-4AA0-8CB7-33EED76534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4" y="2597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11307" name="Oval 72">
              <a:extLst>
                <a:ext uri="{FF2B5EF4-FFF2-40B4-BE49-F238E27FC236}">
                  <a16:creationId xmlns:a16="http://schemas.microsoft.com/office/drawing/2014/main" id="{F1F3FD60-F94E-45DD-83D9-21D0B733DA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3046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11308" name="Oval 73">
              <a:extLst>
                <a:ext uri="{FF2B5EF4-FFF2-40B4-BE49-F238E27FC236}">
                  <a16:creationId xmlns:a16="http://schemas.microsoft.com/office/drawing/2014/main" id="{337F80FC-96E0-49AE-9A44-15FD55F76E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6" y="1699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</p:grpSp>
      <p:sp>
        <p:nvSpPr>
          <p:cNvPr id="11341" name="Text Box 77">
            <a:extLst>
              <a:ext uri="{FF2B5EF4-FFF2-40B4-BE49-F238E27FC236}">
                <a16:creationId xmlns:a16="http://schemas.microsoft.com/office/drawing/2014/main" id="{B017958B-A940-4C7F-A8A9-1E3E937B12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22863" y="596900"/>
            <a:ext cx="3419475" cy="215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b="1"/>
              <a:t>uspravna prizma </a:t>
            </a:r>
          </a:p>
          <a:p>
            <a:pPr eaLnBrk="1" hangingPunct="1">
              <a:spcBef>
                <a:spcPct val="50000"/>
              </a:spcBef>
            </a:pPr>
            <a:r>
              <a:rPr lang="hr-HR" altLang="sr-Latn-RS" b="1"/>
              <a:t>ograničena sa 8 strana</a:t>
            </a:r>
          </a:p>
          <a:p>
            <a:pPr eaLnBrk="1" hangingPunct="1">
              <a:spcBef>
                <a:spcPct val="50000"/>
              </a:spcBef>
            </a:pPr>
            <a:r>
              <a:rPr lang="hr-HR" altLang="sr-Latn-RS" b="1"/>
              <a:t>baze su šesterokuti – šesterostrana prizma</a:t>
            </a:r>
          </a:p>
          <a:p>
            <a:pPr eaLnBrk="1" hangingPunct="1">
              <a:spcBef>
                <a:spcPct val="50000"/>
              </a:spcBef>
            </a:pPr>
            <a:r>
              <a:rPr lang="hr-HR" altLang="sr-Latn-RS" b="1"/>
              <a:t>pobočke su pravokutnici   pobočje čini 6 pravokutnika </a:t>
            </a:r>
          </a:p>
        </p:txBody>
      </p:sp>
      <p:sp>
        <p:nvSpPr>
          <p:cNvPr id="11343" name="Text Box 79">
            <a:extLst>
              <a:ext uri="{FF2B5EF4-FFF2-40B4-BE49-F238E27FC236}">
                <a16:creationId xmlns:a16="http://schemas.microsoft.com/office/drawing/2014/main" id="{DABE6731-2DAB-4B08-BD60-748A61867B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3875" y="3533775"/>
            <a:ext cx="44481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/>
              <a:t>Stranice baze se zovu </a:t>
            </a:r>
            <a:r>
              <a:rPr lang="hr-HR" altLang="sr-Latn-RS" b="1">
                <a:solidFill>
                  <a:srgbClr val="FF0000"/>
                </a:solidFill>
              </a:rPr>
              <a:t>osnovni bridovi</a:t>
            </a:r>
            <a:r>
              <a:rPr lang="hr-HR" altLang="sr-Latn-RS"/>
              <a:t>.</a:t>
            </a:r>
          </a:p>
        </p:txBody>
      </p:sp>
      <p:sp>
        <p:nvSpPr>
          <p:cNvPr id="11376" name="Text Box 112">
            <a:extLst>
              <a:ext uri="{FF2B5EF4-FFF2-40B4-BE49-F238E27FC236}">
                <a16:creationId xmlns:a16="http://schemas.microsoft.com/office/drawing/2014/main" id="{04370FCD-3943-4856-A4DB-E79D9DBD4F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1975" y="4572000"/>
            <a:ext cx="42291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b="1">
                <a:solidFill>
                  <a:srgbClr val="FF0000"/>
                </a:solidFill>
              </a:rPr>
              <a:t>Bočni bridovi</a:t>
            </a:r>
            <a:r>
              <a:rPr lang="hr-HR" altLang="sr-Latn-RS"/>
              <a:t> su dužine u kojima se sijeku susjedne pobočke</a:t>
            </a:r>
          </a:p>
        </p:txBody>
      </p:sp>
      <p:sp>
        <p:nvSpPr>
          <p:cNvPr id="11377" name="Text Box 113">
            <a:extLst>
              <a:ext uri="{FF2B5EF4-FFF2-40B4-BE49-F238E27FC236}">
                <a16:creationId xmlns:a16="http://schemas.microsoft.com/office/drawing/2014/main" id="{AEDC727C-13C0-48D7-B416-475E34C1B3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2925" y="4057650"/>
            <a:ext cx="4324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/>
              <a:t>Vrhovi baze se zovu </a:t>
            </a:r>
            <a:r>
              <a:rPr lang="hr-HR" altLang="sr-Latn-RS" b="1">
                <a:solidFill>
                  <a:srgbClr val="FF0000"/>
                </a:solidFill>
              </a:rPr>
              <a:t>vrhovi prizme</a:t>
            </a:r>
            <a:r>
              <a:rPr lang="hr-HR" altLang="sr-Latn-RS"/>
              <a:t>. </a:t>
            </a:r>
          </a:p>
        </p:txBody>
      </p:sp>
      <p:sp>
        <p:nvSpPr>
          <p:cNvPr id="11378" name="Line 114">
            <a:extLst>
              <a:ext uri="{FF2B5EF4-FFF2-40B4-BE49-F238E27FC236}">
                <a16:creationId xmlns:a16="http://schemas.microsoft.com/office/drawing/2014/main" id="{9FFE93B4-F25E-4023-BF40-51ED5FCEF8B1}"/>
              </a:ext>
            </a:extLst>
          </p:cNvPr>
          <p:cNvSpPr>
            <a:spLocks noChangeShapeType="1"/>
          </p:cNvSpPr>
          <p:nvPr/>
        </p:nvSpPr>
        <p:spPr bwMode="auto">
          <a:xfrm>
            <a:off x="2409825" y="4686300"/>
            <a:ext cx="9525" cy="97155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1379" name="Text Box 115">
            <a:extLst>
              <a:ext uri="{FF2B5EF4-FFF2-40B4-BE49-F238E27FC236}">
                <a16:creationId xmlns:a16="http://schemas.microsoft.com/office/drawing/2014/main" id="{D2476022-CE64-4995-8360-167B42B928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1925" y="4387850"/>
            <a:ext cx="1517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/>
              <a:t>donja baza</a:t>
            </a:r>
          </a:p>
        </p:txBody>
      </p:sp>
      <p:sp>
        <p:nvSpPr>
          <p:cNvPr id="11380" name="Text Box 116">
            <a:extLst>
              <a:ext uri="{FF2B5EF4-FFF2-40B4-BE49-F238E27FC236}">
                <a16:creationId xmlns:a16="http://schemas.microsoft.com/office/drawing/2014/main" id="{FD5FF00F-8247-47B8-B649-47DD3D76E2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6963" y="412750"/>
            <a:ext cx="1517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/>
              <a:t>gornja baza</a:t>
            </a:r>
          </a:p>
        </p:txBody>
      </p:sp>
      <p:sp>
        <p:nvSpPr>
          <p:cNvPr id="11381" name="Line 117">
            <a:extLst>
              <a:ext uri="{FF2B5EF4-FFF2-40B4-BE49-F238E27FC236}">
                <a16:creationId xmlns:a16="http://schemas.microsoft.com/office/drawing/2014/main" id="{5159ECAC-5A83-4A05-AC4D-DA80BA719BC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66925" y="779463"/>
            <a:ext cx="352425" cy="6588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1385" name="Text Box 121">
            <a:extLst>
              <a:ext uri="{FF2B5EF4-FFF2-40B4-BE49-F238E27FC236}">
                <a16:creationId xmlns:a16="http://schemas.microsoft.com/office/drawing/2014/main" id="{1C29F94D-A6DA-4A91-B68E-6079340326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1975" y="5421313"/>
            <a:ext cx="43053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b="1">
                <a:solidFill>
                  <a:srgbClr val="FF0000"/>
                </a:solidFill>
              </a:rPr>
              <a:t>Visina uspravne prizme</a:t>
            </a:r>
            <a:r>
              <a:rPr lang="hr-HR" altLang="sr-Latn-RS"/>
              <a:t> je duljina pobočnog brida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4.81481E-6 L -0.0007 -0.38726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9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13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1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13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1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1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1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1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1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1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1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1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43" grpId="0"/>
      <p:bldP spid="11376" grpId="0"/>
      <p:bldP spid="11377" grpId="0"/>
      <p:bldP spid="11379" grpId="0"/>
      <p:bldP spid="11380" grpId="0"/>
      <p:bldP spid="1138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reeform 22">
            <a:extLst>
              <a:ext uri="{FF2B5EF4-FFF2-40B4-BE49-F238E27FC236}">
                <a16:creationId xmlns:a16="http://schemas.microsoft.com/office/drawing/2014/main" id="{9F6BDCCC-3E74-4FF7-9DA6-67107CED64F9}"/>
              </a:ext>
            </a:extLst>
          </p:cNvPr>
          <p:cNvSpPr>
            <a:spLocks/>
          </p:cNvSpPr>
          <p:nvPr/>
        </p:nvSpPr>
        <p:spPr bwMode="auto">
          <a:xfrm>
            <a:off x="641350" y="771525"/>
            <a:ext cx="3548063" cy="1376363"/>
          </a:xfrm>
          <a:custGeom>
            <a:avLst/>
            <a:gdLst>
              <a:gd name="T0" fmla="*/ 0 w 1980"/>
              <a:gd name="T1" fmla="*/ 2147483647 h 816"/>
              <a:gd name="T2" fmla="*/ 2147483647 w 1980"/>
              <a:gd name="T3" fmla="*/ 2147483647 h 816"/>
              <a:gd name="T4" fmla="*/ 2147483647 w 1980"/>
              <a:gd name="T5" fmla="*/ 0 h 816"/>
              <a:gd name="T6" fmla="*/ 0 w 1980"/>
              <a:gd name="T7" fmla="*/ 2147483647 h 816"/>
              <a:gd name="T8" fmla="*/ 0 60000 65536"/>
              <a:gd name="T9" fmla="*/ 0 60000 65536"/>
              <a:gd name="T10" fmla="*/ 0 60000 65536"/>
              <a:gd name="T11" fmla="*/ 0 60000 65536"/>
              <a:gd name="T12" fmla="*/ 0 w 1980"/>
              <a:gd name="T13" fmla="*/ 0 h 816"/>
              <a:gd name="T14" fmla="*/ 1980 w 1980"/>
              <a:gd name="T15" fmla="*/ 816 h 81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80" h="816">
                <a:moveTo>
                  <a:pt x="0" y="816"/>
                </a:moveTo>
                <a:lnTo>
                  <a:pt x="1980" y="816"/>
                </a:lnTo>
                <a:lnTo>
                  <a:pt x="1380" y="0"/>
                </a:lnTo>
                <a:lnTo>
                  <a:pt x="0" y="816"/>
                </a:lnTo>
                <a:close/>
              </a:path>
            </a:pathLst>
          </a:custGeom>
          <a:solidFill>
            <a:srgbClr val="FFFF00">
              <a:alpha val="21960"/>
            </a:srgbClr>
          </a:solidFill>
          <a:ln w="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sp>
        <p:nvSpPr>
          <p:cNvPr id="12291" name="Freeform 21">
            <a:extLst>
              <a:ext uri="{FF2B5EF4-FFF2-40B4-BE49-F238E27FC236}">
                <a16:creationId xmlns:a16="http://schemas.microsoft.com/office/drawing/2014/main" id="{4227F7CB-1D29-41BD-B857-3F03E99225E5}"/>
              </a:ext>
            </a:extLst>
          </p:cNvPr>
          <p:cNvSpPr>
            <a:spLocks/>
          </p:cNvSpPr>
          <p:nvPr/>
        </p:nvSpPr>
        <p:spPr bwMode="auto">
          <a:xfrm>
            <a:off x="649288" y="3665538"/>
            <a:ext cx="3548062" cy="1376362"/>
          </a:xfrm>
          <a:custGeom>
            <a:avLst/>
            <a:gdLst>
              <a:gd name="T0" fmla="*/ 0 w 1980"/>
              <a:gd name="T1" fmla="*/ 2147483647 h 816"/>
              <a:gd name="T2" fmla="*/ 2147483647 w 1980"/>
              <a:gd name="T3" fmla="*/ 2147483647 h 816"/>
              <a:gd name="T4" fmla="*/ 2147483647 w 1980"/>
              <a:gd name="T5" fmla="*/ 0 h 816"/>
              <a:gd name="T6" fmla="*/ 0 w 1980"/>
              <a:gd name="T7" fmla="*/ 2147483647 h 816"/>
              <a:gd name="T8" fmla="*/ 0 60000 65536"/>
              <a:gd name="T9" fmla="*/ 0 60000 65536"/>
              <a:gd name="T10" fmla="*/ 0 60000 65536"/>
              <a:gd name="T11" fmla="*/ 0 60000 65536"/>
              <a:gd name="T12" fmla="*/ 0 w 1980"/>
              <a:gd name="T13" fmla="*/ 0 h 816"/>
              <a:gd name="T14" fmla="*/ 1980 w 1980"/>
              <a:gd name="T15" fmla="*/ 816 h 81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80" h="816">
                <a:moveTo>
                  <a:pt x="0" y="816"/>
                </a:moveTo>
                <a:lnTo>
                  <a:pt x="1980" y="816"/>
                </a:lnTo>
                <a:lnTo>
                  <a:pt x="1380" y="0"/>
                </a:lnTo>
                <a:lnTo>
                  <a:pt x="0" y="816"/>
                </a:lnTo>
                <a:close/>
              </a:path>
            </a:pathLst>
          </a:custGeom>
          <a:solidFill>
            <a:srgbClr val="FFFF00">
              <a:alpha val="16862"/>
            </a:srgbClr>
          </a:solidFill>
          <a:ln w="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hr-HR"/>
          </a:p>
        </p:txBody>
      </p:sp>
      <p:grpSp>
        <p:nvGrpSpPr>
          <p:cNvPr id="12292" name="Group 4">
            <a:extLst>
              <a:ext uri="{FF2B5EF4-FFF2-40B4-BE49-F238E27FC236}">
                <a16:creationId xmlns:a16="http://schemas.microsoft.com/office/drawing/2014/main" id="{7BC00555-5D59-400E-ABE6-28D0F9BEC82A}"/>
              </a:ext>
            </a:extLst>
          </p:cNvPr>
          <p:cNvGrpSpPr>
            <a:grpSpLocks/>
          </p:cNvGrpSpPr>
          <p:nvPr/>
        </p:nvGrpSpPr>
        <p:grpSpPr bwMode="auto">
          <a:xfrm>
            <a:off x="466725" y="590550"/>
            <a:ext cx="3905250" cy="4587875"/>
            <a:chOff x="1809" y="837"/>
            <a:chExt cx="2142" cy="2646"/>
          </a:xfrm>
        </p:grpSpPr>
        <p:sp>
          <p:nvSpPr>
            <p:cNvPr id="12313" name="AutoShape 5">
              <a:extLst>
                <a:ext uri="{FF2B5EF4-FFF2-40B4-BE49-F238E27FC236}">
                  <a16:creationId xmlns:a16="http://schemas.microsoft.com/office/drawing/2014/main" id="{2E81150F-6709-49E1-B635-4841895E1392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809" y="837"/>
              <a:ext cx="2142" cy="26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2314" name="Line 6">
              <a:extLst>
                <a:ext uri="{FF2B5EF4-FFF2-40B4-BE49-F238E27FC236}">
                  <a16:creationId xmlns:a16="http://schemas.microsoft.com/office/drawing/2014/main" id="{947C0C45-8214-4286-9343-11EAEC3A5C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87" y="3399"/>
              <a:ext cx="1980" cy="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2315" name="Line 7">
              <a:extLst>
                <a:ext uri="{FF2B5EF4-FFF2-40B4-BE49-F238E27FC236}">
                  <a16:creationId xmlns:a16="http://schemas.microsoft.com/office/drawing/2014/main" id="{5DC31A78-1FF6-4A38-BD72-77B3C9C106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7" y="2591"/>
              <a:ext cx="600" cy="808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2316" name="Line 8">
              <a:extLst>
                <a:ext uri="{FF2B5EF4-FFF2-40B4-BE49-F238E27FC236}">
                  <a16:creationId xmlns:a16="http://schemas.microsoft.com/office/drawing/2014/main" id="{41F476AE-7CA0-4B56-AEFB-B41D9C9EC74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87" y="2591"/>
              <a:ext cx="1380" cy="808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2317" name="Line 9">
              <a:extLst>
                <a:ext uri="{FF2B5EF4-FFF2-40B4-BE49-F238E27FC236}">
                  <a16:creationId xmlns:a16="http://schemas.microsoft.com/office/drawing/2014/main" id="{95DBC16A-31D3-4BFF-829F-818CAE91E9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67" y="1729"/>
              <a:ext cx="1" cy="1670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2318" name="Line 10">
              <a:extLst>
                <a:ext uri="{FF2B5EF4-FFF2-40B4-BE49-F238E27FC236}">
                  <a16:creationId xmlns:a16="http://schemas.microsoft.com/office/drawing/2014/main" id="{4772F54A-768F-49FA-884E-8880ACB1FC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87" y="1729"/>
              <a:ext cx="1980" cy="1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2319" name="Line 11">
              <a:extLst>
                <a:ext uri="{FF2B5EF4-FFF2-40B4-BE49-F238E27FC236}">
                  <a16:creationId xmlns:a16="http://schemas.microsoft.com/office/drawing/2014/main" id="{31A849E2-7E53-48EC-90CD-4E81A112E4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7" y="915"/>
              <a:ext cx="600" cy="814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2320" name="Line 12">
              <a:extLst>
                <a:ext uri="{FF2B5EF4-FFF2-40B4-BE49-F238E27FC236}">
                  <a16:creationId xmlns:a16="http://schemas.microsoft.com/office/drawing/2014/main" id="{1F3C3F8F-293E-463B-B018-8BF3ED5636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87" y="915"/>
              <a:ext cx="1380" cy="814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2321" name="Line 13">
              <a:extLst>
                <a:ext uri="{FF2B5EF4-FFF2-40B4-BE49-F238E27FC236}">
                  <a16:creationId xmlns:a16="http://schemas.microsoft.com/office/drawing/2014/main" id="{007B541A-0490-4777-8987-1B3DBCA4F3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7" y="915"/>
              <a:ext cx="1" cy="1676"/>
            </a:xfrm>
            <a:prstGeom prst="line">
              <a:avLst/>
            </a:prstGeom>
            <a:noFill/>
            <a:ln w="12700">
              <a:solidFill>
                <a:srgbClr val="00008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2322" name="Line 14">
              <a:extLst>
                <a:ext uri="{FF2B5EF4-FFF2-40B4-BE49-F238E27FC236}">
                  <a16:creationId xmlns:a16="http://schemas.microsoft.com/office/drawing/2014/main" id="{01B98B57-BB89-480D-99A8-42C463970F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87" y="1729"/>
              <a:ext cx="1" cy="1670"/>
            </a:xfrm>
            <a:prstGeom prst="line">
              <a:avLst/>
            </a:prstGeom>
            <a:noFill/>
            <a:ln w="2857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2323" name="Oval 15">
              <a:extLst>
                <a:ext uri="{FF2B5EF4-FFF2-40B4-BE49-F238E27FC236}">
                  <a16:creationId xmlns:a16="http://schemas.microsoft.com/office/drawing/2014/main" id="{89DD2BCC-0BA7-4FCD-9611-7E25A46D13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5" y="1717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12324" name="Oval 16">
              <a:extLst>
                <a:ext uri="{FF2B5EF4-FFF2-40B4-BE49-F238E27FC236}">
                  <a16:creationId xmlns:a16="http://schemas.microsoft.com/office/drawing/2014/main" id="{3E5F1418-8D0F-43E8-B28D-824FE334E0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55" y="903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12325" name="Oval 17">
              <a:extLst>
                <a:ext uri="{FF2B5EF4-FFF2-40B4-BE49-F238E27FC236}">
                  <a16:creationId xmlns:a16="http://schemas.microsoft.com/office/drawing/2014/main" id="{ACC3F2BC-9DF7-4EB9-9322-B12A0867BD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5" y="3387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12326" name="Oval 18">
              <a:extLst>
                <a:ext uri="{FF2B5EF4-FFF2-40B4-BE49-F238E27FC236}">
                  <a16:creationId xmlns:a16="http://schemas.microsoft.com/office/drawing/2014/main" id="{5C17C3C3-A50E-4CF7-AB74-FA8A42BEC0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55" y="2579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12327" name="Oval 19">
              <a:extLst>
                <a:ext uri="{FF2B5EF4-FFF2-40B4-BE49-F238E27FC236}">
                  <a16:creationId xmlns:a16="http://schemas.microsoft.com/office/drawing/2014/main" id="{7DE8754F-4F48-4C7F-86AE-9767E9C497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5" y="3387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  <p:sp>
          <p:nvSpPr>
            <p:cNvPr id="12328" name="Oval 20">
              <a:extLst>
                <a:ext uri="{FF2B5EF4-FFF2-40B4-BE49-F238E27FC236}">
                  <a16:creationId xmlns:a16="http://schemas.microsoft.com/office/drawing/2014/main" id="{093B92D5-F8B1-4FA1-A3BD-DA5C4B09AE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5" y="1717"/>
              <a:ext cx="30" cy="3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sr-Latn-CS" altLang="sr-Latn-RS"/>
            </a:p>
          </p:txBody>
        </p:sp>
      </p:grpSp>
      <p:sp>
        <p:nvSpPr>
          <p:cNvPr id="12293" name="Text Box 23">
            <a:extLst>
              <a:ext uri="{FF2B5EF4-FFF2-40B4-BE49-F238E27FC236}">
                <a16:creationId xmlns:a16="http://schemas.microsoft.com/office/drawing/2014/main" id="{ED0C3428-D1E2-4520-BA5F-FF87E9BFEA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8850" y="4229100"/>
            <a:ext cx="12858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/>
              <a:t>donja baza</a:t>
            </a:r>
          </a:p>
        </p:txBody>
      </p:sp>
      <p:sp>
        <p:nvSpPr>
          <p:cNvPr id="12294" name="Text Box 24">
            <a:extLst>
              <a:ext uri="{FF2B5EF4-FFF2-40B4-BE49-F238E27FC236}">
                <a16:creationId xmlns:a16="http://schemas.microsoft.com/office/drawing/2014/main" id="{39296FC5-E625-4C21-B4F1-CB3AE9D3DF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1213" y="1360488"/>
            <a:ext cx="12858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/>
              <a:t>gornja baza</a:t>
            </a:r>
          </a:p>
        </p:txBody>
      </p:sp>
      <p:sp>
        <p:nvSpPr>
          <p:cNvPr id="12295" name="Line 25">
            <a:extLst>
              <a:ext uri="{FF2B5EF4-FFF2-40B4-BE49-F238E27FC236}">
                <a16:creationId xmlns:a16="http://schemas.microsoft.com/office/drawing/2014/main" id="{E96DE0D5-6566-460F-B948-87D5E38FAAE1}"/>
              </a:ext>
            </a:extLst>
          </p:cNvPr>
          <p:cNvSpPr>
            <a:spLocks noChangeShapeType="1"/>
          </p:cNvSpPr>
          <p:nvPr/>
        </p:nvSpPr>
        <p:spPr bwMode="auto">
          <a:xfrm>
            <a:off x="2809875" y="5033963"/>
            <a:ext cx="1114425" cy="831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2296" name="Text Box 26">
            <a:extLst>
              <a:ext uri="{FF2B5EF4-FFF2-40B4-BE49-F238E27FC236}">
                <a16:creationId xmlns:a16="http://schemas.microsoft.com/office/drawing/2014/main" id="{1ECE0FC5-EA34-4D29-A0F3-4482D57190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7088" y="5865813"/>
            <a:ext cx="21240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/>
              <a:t>osnovni bridovi</a:t>
            </a:r>
          </a:p>
        </p:txBody>
      </p:sp>
      <p:sp>
        <p:nvSpPr>
          <p:cNvPr id="12297" name="Line 27">
            <a:extLst>
              <a:ext uri="{FF2B5EF4-FFF2-40B4-BE49-F238E27FC236}">
                <a16:creationId xmlns:a16="http://schemas.microsoft.com/office/drawing/2014/main" id="{853AB525-89A0-4CAB-8CC9-5476E627FA00}"/>
              </a:ext>
            </a:extLst>
          </p:cNvPr>
          <p:cNvSpPr>
            <a:spLocks noChangeShapeType="1"/>
          </p:cNvSpPr>
          <p:nvPr/>
        </p:nvSpPr>
        <p:spPr bwMode="auto">
          <a:xfrm>
            <a:off x="3614738" y="4244975"/>
            <a:ext cx="409575" cy="1636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2298" name="Line 28">
            <a:extLst>
              <a:ext uri="{FF2B5EF4-FFF2-40B4-BE49-F238E27FC236}">
                <a16:creationId xmlns:a16="http://schemas.microsoft.com/office/drawing/2014/main" id="{FCAE749F-9195-4C47-9252-F0CE4F10EC00}"/>
              </a:ext>
            </a:extLst>
          </p:cNvPr>
          <p:cNvSpPr>
            <a:spLocks noChangeShapeType="1"/>
          </p:cNvSpPr>
          <p:nvPr/>
        </p:nvSpPr>
        <p:spPr bwMode="auto">
          <a:xfrm>
            <a:off x="2619375" y="3924300"/>
            <a:ext cx="1190625" cy="1781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2299" name="Line 29">
            <a:extLst>
              <a:ext uri="{FF2B5EF4-FFF2-40B4-BE49-F238E27FC236}">
                <a16:creationId xmlns:a16="http://schemas.microsoft.com/office/drawing/2014/main" id="{83D402D7-A24F-4953-A7B7-66BE71123AD3}"/>
              </a:ext>
            </a:extLst>
          </p:cNvPr>
          <p:cNvSpPr>
            <a:spLocks noChangeShapeType="1"/>
          </p:cNvSpPr>
          <p:nvPr/>
        </p:nvSpPr>
        <p:spPr bwMode="auto">
          <a:xfrm>
            <a:off x="4219575" y="3228975"/>
            <a:ext cx="12715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2300" name="Line 30">
            <a:extLst>
              <a:ext uri="{FF2B5EF4-FFF2-40B4-BE49-F238E27FC236}">
                <a16:creationId xmlns:a16="http://schemas.microsoft.com/office/drawing/2014/main" id="{D6D0694D-326F-43ED-8595-419D5C76A1D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1188" y="3086100"/>
            <a:ext cx="4879975" cy="28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2301" name="Line 31">
            <a:extLst>
              <a:ext uri="{FF2B5EF4-FFF2-40B4-BE49-F238E27FC236}">
                <a16:creationId xmlns:a16="http://schemas.microsoft.com/office/drawing/2014/main" id="{EA2F1D4B-BC6F-4727-8F7F-20B861B11FEF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7375" y="2752725"/>
            <a:ext cx="2363788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2302" name="Text Box 32">
            <a:extLst>
              <a:ext uri="{FF2B5EF4-FFF2-40B4-BE49-F238E27FC236}">
                <a16:creationId xmlns:a16="http://schemas.microsoft.com/office/drawing/2014/main" id="{26B62CBA-E537-4658-BC22-E3B8CD420F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1163" y="2968625"/>
            <a:ext cx="2381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/>
              <a:t>bočni bridovi</a:t>
            </a:r>
          </a:p>
        </p:txBody>
      </p:sp>
      <p:sp>
        <p:nvSpPr>
          <p:cNvPr id="12303" name="Line 33">
            <a:extLst>
              <a:ext uri="{FF2B5EF4-FFF2-40B4-BE49-F238E27FC236}">
                <a16:creationId xmlns:a16="http://schemas.microsoft.com/office/drawing/2014/main" id="{C5BAD98E-6F31-4F8D-A604-7CC6DA69785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24313" y="2001838"/>
            <a:ext cx="1466850" cy="493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2304" name="Text Box 34">
            <a:extLst>
              <a:ext uri="{FF2B5EF4-FFF2-40B4-BE49-F238E27FC236}">
                <a16:creationId xmlns:a16="http://schemas.microsoft.com/office/drawing/2014/main" id="{F49079D8-236A-4F22-8922-4F76CEDA0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1163" y="1474788"/>
            <a:ext cx="18954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/>
              <a:t>Pobočka (pravokutnik)    </a:t>
            </a:r>
          </a:p>
        </p:txBody>
      </p:sp>
      <p:sp>
        <p:nvSpPr>
          <p:cNvPr id="12305" name="Oval 35">
            <a:extLst>
              <a:ext uri="{FF2B5EF4-FFF2-40B4-BE49-F238E27FC236}">
                <a16:creationId xmlns:a16="http://schemas.microsoft.com/office/drawing/2014/main" id="{1B1F2BC1-C03D-42F7-8688-0006153054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4313" y="4870450"/>
            <a:ext cx="347662" cy="307975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sr-Latn-CS" altLang="sr-Latn-RS"/>
          </a:p>
        </p:txBody>
      </p:sp>
      <p:sp>
        <p:nvSpPr>
          <p:cNvPr id="12306" name="Line 36">
            <a:extLst>
              <a:ext uri="{FF2B5EF4-FFF2-40B4-BE49-F238E27FC236}">
                <a16:creationId xmlns:a16="http://schemas.microsoft.com/office/drawing/2014/main" id="{53293F59-2F01-4BE2-BFEF-F1D874A64FEB}"/>
              </a:ext>
            </a:extLst>
          </p:cNvPr>
          <p:cNvSpPr>
            <a:spLocks noChangeShapeType="1"/>
          </p:cNvSpPr>
          <p:nvPr/>
        </p:nvSpPr>
        <p:spPr bwMode="auto">
          <a:xfrm>
            <a:off x="4371975" y="5033963"/>
            <a:ext cx="847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2307" name="Text Box 37">
            <a:extLst>
              <a:ext uri="{FF2B5EF4-FFF2-40B4-BE49-F238E27FC236}">
                <a16:creationId xmlns:a16="http://schemas.microsoft.com/office/drawing/2014/main" id="{B6BB71BF-2155-4BE3-B08C-B6924EDA98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9700" y="4870450"/>
            <a:ext cx="2085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/>
              <a:t>vrh prizme</a:t>
            </a:r>
          </a:p>
        </p:txBody>
      </p:sp>
      <p:sp>
        <p:nvSpPr>
          <p:cNvPr id="12308" name="Text Box 39">
            <a:extLst>
              <a:ext uri="{FF2B5EF4-FFF2-40B4-BE49-F238E27FC236}">
                <a16:creationId xmlns:a16="http://schemas.microsoft.com/office/drawing/2014/main" id="{DF065133-41F4-44B0-8F81-CCA54DE83D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450" y="171450"/>
            <a:ext cx="5048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 b="1"/>
              <a:t>Uspravna trostrana prizma</a:t>
            </a:r>
          </a:p>
        </p:txBody>
      </p:sp>
      <p:sp>
        <p:nvSpPr>
          <p:cNvPr id="12309" name="Line 41">
            <a:extLst>
              <a:ext uri="{FF2B5EF4-FFF2-40B4-BE49-F238E27FC236}">
                <a16:creationId xmlns:a16="http://schemas.microsoft.com/office/drawing/2014/main" id="{ECE45F8D-92A2-439F-86A7-368C626E108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67088" y="1076325"/>
            <a:ext cx="1443037" cy="1060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2310" name="Line 42">
            <a:extLst>
              <a:ext uri="{FF2B5EF4-FFF2-40B4-BE49-F238E27FC236}">
                <a16:creationId xmlns:a16="http://schemas.microsoft.com/office/drawing/2014/main" id="{32EC96B6-F3DB-4D82-90BB-7EE77EC0240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10000" y="952500"/>
            <a:ext cx="1000125" cy="666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2311" name="Line 43">
            <a:extLst>
              <a:ext uri="{FF2B5EF4-FFF2-40B4-BE49-F238E27FC236}">
                <a16:creationId xmlns:a16="http://schemas.microsoft.com/office/drawing/2014/main" id="{7C2AA0A2-1CB3-4594-A3FE-086352A7E61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38413" y="919163"/>
            <a:ext cx="2190750" cy="123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2312" name="Text Box 44">
            <a:extLst>
              <a:ext uri="{FF2B5EF4-FFF2-40B4-BE49-F238E27FC236}">
                <a16:creationId xmlns:a16="http://schemas.microsoft.com/office/drawing/2014/main" id="{C4520453-E00E-441D-8A75-186A06C952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0125" y="768350"/>
            <a:ext cx="21240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altLang="sr-Latn-RS"/>
              <a:t>osnovni bridovi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ath 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Math 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Math 8</Template>
  <TotalTime>556</TotalTime>
  <Words>401</Words>
  <Application>Microsoft Office PowerPoint</Application>
  <PresentationFormat>Prikaz na zaslonu (4:3)</PresentationFormat>
  <Paragraphs>119</Paragraphs>
  <Slides>13</Slides>
  <Notes>2</Notes>
  <HiddenSlides>0</HiddenSlides>
  <MMClips>0</MMClips>
  <ScaleCrop>false</ScaleCrop>
  <HeadingPairs>
    <vt:vector size="8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2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13</vt:i4>
      </vt:variant>
    </vt:vector>
  </HeadingPairs>
  <TitlesOfParts>
    <vt:vector size="19" baseType="lpstr">
      <vt:lpstr>Arial</vt:lpstr>
      <vt:lpstr>Calibri</vt:lpstr>
      <vt:lpstr>Myriad Pro</vt:lpstr>
      <vt:lpstr>Math 8</vt:lpstr>
      <vt:lpstr>1_Math 8</vt:lpstr>
      <vt:lpstr>Equation</vt:lpstr>
      <vt:lpstr>7. GEOMETRIJSKA TIJELA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Company>OS Otona Ivekovica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Zeljka Orcic</dc:creator>
  <cp:lastModifiedBy>Jasminka Viljevac</cp:lastModifiedBy>
  <cp:revision>37</cp:revision>
  <dcterms:created xsi:type="dcterms:W3CDTF">2008-03-25T16:05:48Z</dcterms:created>
  <dcterms:modified xsi:type="dcterms:W3CDTF">2022-03-12T15:11:55Z</dcterms:modified>
</cp:coreProperties>
</file>